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52"/>
  </p:notesMasterIdLst>
  <p:sldIdLst>
    <p:sldId id="256" r:id="rId2"/>
    <p:sldId id="257" r:id="rId3"/>
    <p:sldId id="267" r:id="rId4"/>
    <p:sldId id="258" r:id="rId5"/>
    <p:sldId id="294" r:id="rId6"/>
    <p:sldId id="269" r:id="rId7"/>
    <p:sldId id="299" r:id="rId8"/>
    <p:sldId id="306" r:id="rId9"/>
    <p:sldId id="301" r:id="rId10"/>
    <p:sldId id="302" r:id="rId11"/>
    <p:sldId id="303" r:id="rId12"/>
    <p:sldId id="304" r:id="rId13"/>
    <p:sldId id="268" r:id="rId14"/>
    <p:sldId id="259" r:id="rId15"/>
    <p:sldId id="260" r:id="rId16"/>
    <p:sldId id="291" r:id="rId17"/>
    <p:sldId id="270" r:id="rId18"/>
    <p:sldId id="262" r:id="rId19"/>
    <p:sldId id="279" r:id="rId20"/>
    <p:sldId id="312" r:id="rId21"/>
    <p:sldId id="281" r:id="rId22"/>
    <p:sldId id="282" r:id="rId23"/>
    <p:sldId id="308" r:id="rId24"/>
    <p:sldId id="307" r:id="rId25"/>
    <p:sldId id="310" r:id="rId26"/>
    <p:sldId id="280" r:id="rId27"/>
    <p:sldId id="311" r:id="rId28"/>
    <p:sldId id="309" r:id="rId29"/>
    <p:sldId id="313" r:id="rId30"/>
    <p:sldId id="314" r:id="rId31"/>
    <p:sldId id="315" r:id="rId32"/>
    <p:sldId id="316" r:id="rId33"/>
    <p:sldId id="317" r:id="rId34"/>
    <p:sldId id="318" r:id="rId35"/>
    <p:sldId id="319" r:id="rId36"/>
    <p:sldId id="271" r:id="rId37"/>
    <p:sldId id="293" r:id="rId38"/>
    <p:sldId id="320" r:id="rId39"/>
    <p:sldId id="321" r:id="rId40"/>
    <p:sldId id="322" r:id="rId41"/>
    <p:sldId id="323" r:id="rId42"/>
    <p:sldId id="272" r:id="rId43"/>
    <p:sldId id="274" r:id="rId44"/>
    <p:sldId id="275" r:id="rId45"/>
    <p:sldId id="295" r:id="rId46"/>
    <p:sldId id="276" r:id="rId47"/>
    <p:sldId id="273" r:id="rId48"/>
    <p:sldId id="266" r:id="rId49"/>
    <p:sldId id="324"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6"/>
    <p:restoredTop sz="94710"/>
  </p:normalViewPr>
  <p:slideViewPr>
    <p:cSldViewPr snapToGrid="0" snapToObjects="1">
      <p:cViewPr>
        <p:scale>
          <a:sx n="125" d="100"/>
          <a:sy n="125" d="100"/>
        </p:scale>
        <p:origin x="1040" y="63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69992-FAC6-3F44-B284-5773ED148216}"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it-IT"/>
        </a:p>
      </dgm:t>
    </dgm:pt>
    <dgm:pt modelId="{9EAA4631-0EC7-EC47-87AB-BC69F5FA3A18}">
      <dgm:prSet phldrT="[Testo]"/>
      <dgm:spPr>
        <a:effectLst>
          <a:outerShdw blurRad="50800" dist="38100" dir="2700000" algn="tl" rotWithShape="0">
            <a:prstClr val="black">
              <a:alpha val="40000"/>
            </a:prstClr>
          </a:outerShdw>
        </a:effectLst>
      </dgm:spPr>
      <dgm:t>
        <a:bodyPr/>
        <a:lstStyle/>
        <a:p>
          <a:r>
            <a:rPr lang="it-IT" dirty="0"/>
            <a:t>Introduzione</a:t>
          </a:r>
        </a:p>
      </dgm:t>
    </dgm:pt>
    <dgm:pt modelId="{76DCEB45-44E3-2D4E-A54F-6BDE6EBDA077}" type="parTrans" cxnId="{15EACF79-33E6-364F-B454-A6DD8A667A3D}">
      <dgm:prSet/>
      <dgm:spPr/>
      <dgm:t>
        <a:bodyPr/>
        <a:lstStyle/>
        <a:p>
          <a:endParaRPr lang="it-IT"/>
        </a:p>
      </dgm:t>
    </dgm:pt>
    <dgm:pt modelId="{43CA9A5B-BEDC-8B48-8E70-B4FA9F55BFFE}" type="sibTrans" cxnId="{15EACF79-33E6-364F-B454-A6DD8A667A3D}">
      <dgm:prSet/>
      <dgm:spPr/>
      <dgm:t>
        <a:bodyPr/>
        <a:lstStyle/>
        <a:p>
          <a:endParaRPr lang="it-IT"/>
        </a:p>
      </dgm:t>
    </dgm:pt>
    <dgm:pt modelId="{83A08E6E-D671-9947-947D-EBCF87FC9400}">
      <dgm:prSet phldrT="[Testo]"/>
      <dgm:spPr>
        <a:effectLst>
          <a:outerShdw blurRad="50800" dist="38100" dir="2700000" algn="tl" rotWithShape="0">
            <a:prstClr val="black">
              <a:alpha val="40000"/>
            </a:prstClr>
          </a:outerShdw>
        </a:effectLst>
      </dgm:spPr>
      <dgm:t>
        <a:bodyPr/>
        <a:lstStyle/>
        <a:p>
          <a:r>
            <a:rPr lang="it-IT" dirty="0"/>
            <a:t>Lavori in letteratura</a:t>
          </a:r>
        </a:p>
      </dgm:t>
    </dgm:pt>
    <dgm:pt modelId="{C9E6C715-76CA-4548-AD64-5408BBB13DA2}" type="parTrans" cxnId="{D8EE735B-8899-5642-80B0-81C95E865BB9}">
      <dgm:prSet/>
      <dgm:spPr/>
      <dgm:t>
        <a:bodyPr/>
        <a:lstStyle/>
        <a:p>
          <a:endParaRPr lang="it-IT"/>
        </a:p>
      </dgm:t>
    </dgm:pt>
    <dgm:pt modelId="{55E17641-3394-F148-946B-F531EB0594C5}" type="sibTrans" cxnId="{D8EE735B-8899-5642-80B0-81C95E865BB9}">
      <dgm:prSet/>
      <dgm:spPr/>
      <dgm:t>
        <a:bodyPr/>
        <a:lstStyle/>
        <a:p>
          <a:endParaRPr lang="it-IT"/>
        </a:p>
      </dgm:t>
    </dgm:pt>
    <dgm:pt modelId="{8CF7C131-C008-E847-9E24-7939CA97F44D}">
      <dgm:prSet phldrT="[Testo]"/>
      <dgm:spPr>
        <a:effectLst>
          <a:outerShdw blurRad="50800" dist="38100" dir="2700000" algn="tl" rotWithShape="0">
            <a:prstClr val="black">
              <a:alpha val="40000"/>
            </a:prstClr>
          </a:outerShdw>
        </a:effectLst>
      </dgm:spPr>
      <dgm:t>
        <a:bodyPr/>
        <a:lstStyle/>
        <a:p>
          <a:r>
            <a:rPr lang="it-IT" dirty="0"/>
            <a:t>Analisi del dataset</a:t>
          </a:r>
        </a:p>
      </dgm:t>
    </dgm:pt>
    <dgm:pt modelId="{0F540CA5-D873-D248-A771-9DDA750B2669}" type="parTrans" cxnId="{CD118551-4C5E-AD4C-9BA7-761D423E9050}">
      <dgm:prSet/>
      <dgm:spPr/>
      <dgm:t>
        <a:bodyPr/>
        <a:lstStyle/>
        <a:p>
          <a:endParaRPr lang="it-IT"/>
        </a:p>
      </dgm:t>
    </dgm:pt>
    <dgm:pt modelId="{76C95F57-AB8A-3C49-B2BF-3D3F577011E1}" type="sibTrans" cxnId="{CD118551-4C5E-AD4C-9BA7-761D423E9050}">
      <dgm:prSet/>
      <dgm:spPr/>
      <dgm:t>
        <a:bodyPr/>
        <a:lstStyle/>
        <a:p>
          <a:endParaRPr lang="it-IT"/>
        </a:p>
      </dgm:t>
    </dgm:pt>
    <dgm:pt modelId="{ADEFD58D-C641-524E-AA1E-FECD8AAFEE34}">
      <dgm:prSet/>
      <dgm:spPr>
        <a:effectLst>
          <a:outerShdw blurRad="50800" dist="38100" dir="2700000" algn="tl" rotWithShape="0">
            <a:prstClr val="black">
              <a:alpha val="40000"/>
            </a:prstClr>
          </a:outerShdw>
        </a:effectLst>
      </dgm:spPr>
      <dgm:t>
        <a:bodyPr/>
        <a:lstStyle/>
        <a:p>
          <a:r>
            <a:rPr lang="it-IT" dirty="0"/>
            <a:t>Lavoro svolto</a:t>
          </a:r>
        </a:p>
      </dgm:t>
    </dgm:pt>
    <dgm:pt modelId="{DF77ED24-4E2C-D04D-9E0A-3AB649293963}" type="parTrans" cxnId="{6CEE918F-7199-D248-8062-0EC8C03C808C}">
      <dgm:prSet/>
      <dgm:spPr/>
      <dgm:t>
        <a:bodyPr/>
        <a:lstStyle/>
        <a:p>
          <a:endParaRPr lang="it-IT"/>
        </a:p>
      </dgm:t>
    </dgm:pt>
    <dgm:pt modelId="{7ED9C89B-393C-3B4A-A83D-B4826C26704D}" type="sibTrans" cxnId="{6CEE918F-7199-D248-8062-0EC8C03C808C}">
      <dgm:prSet/>
      <dgm:spPr/>
      <dgm:t>
        <a:bodyPr/>
        <a:lstStyle/>
        <a:p>
          <a:endParaRPr lang="it-IT"/>
        </a:p>
      </dgm:t>
    </dgm:pt>
    <dgm:pt modelId="{CA2900BC-5963-0C46-8ED9-C784B50EE6C8}">
      <dgm:prSet/>
      <dgm:spPr>
        <a:effectLst>
          <a:outerShdw blurRad="50800" dist="38100" dir="2700000" algn="tl" rotWithShape="0">
            <a:prstClr val="black">
              <a:alpha val="40000"/>
            </a:prstClr>
          </a:outerShdw>
        </a:effectLst>
      </dgm:spPr>
      <dgm:t>
        <a:bodyPr/>
        <a:lstStyle/>
        <a:p>
          <a:r>
            <a:rPr lang="it-IT" dirty="0"/>
            <a:t>Valutazioni</a:t>
          </a:r>
        </a:p>
      </dgm:t>
    </dgm:pt>
    <dgm:pt modelId="{57AECD59-D749-E441-9288-24AD7B41827F}" type="parTrans" cxnId="{3E92E680-DED2-1B43-8FA1-F890B42146ED}">
      <dgm:prSet/>
      <dgm:spPr/>
      <dgm:t>
        <a:bodyPr/>
        <a:lstStyle/>
        <a:p>
          <a:endParaRPr lang="it-IT"/>
        </a:p>
      </dgm:t>
    </dgm:pt>
    <dgm:pt modelId="{9357D489-9527-F942-973C-8F270082985D}" type="sibTrans" cxnId="{3E92E680-DED2-1B43-8FA1-F890B42146ED}">
      <dgm:prSet/>
      <dgm:spPr/>
      <dgm:t>
        <a:bodyPr/>
        <a:lstStyle/>
        <a:p>
          <a:endParaRPr lang="it-IT"/>
        </a:p>
      </dgm:t>
    </dgm:pt>
    <dgm:pt modelId="{93449592-3EEF-DE41-8279-13E85151768E}">
      <dgm:prSet/>
      <dgm:spPr>
        <a:effectLst>
          <a:outerShdw blurRad="50800" dist="38100" dir="2700000" algn="tl" rotWithShape="0">
            <a:prstClr val="black">
              <a:alpha val="40000"/>
            </a:prstClr>
          </a:outerShdw>
        </a:effectLst>
      </dgm:spPr>
      <dgm:t>
        <a:bodyPr/>
        <a:lstStyle/>
        <a:p>
          <a:r>
            <a:rPr lang="it-IT" dirty="0"/>
            <a:t>Demo</a:t>
          </a:r>
        </a:p>
      </dgm:t>
    </dgm:pt>
    <dgm:pt modelId="{A4EACB20-2921-C44D-AFAD-B2862E95472A}" type="parTrans" cxnId="{7BBEDEF3-26DE-8044-A995-D89965A95BB5}">
      <dgm:prSet/>
      <dgm:spPr/>
      <dgm:t>
        <a:bodyPr/>
        <a:lstStyle/>
        <a:p>
          <a:endParaRPr lang="it-IT"/>
        </a:p>
      </dgm:t>
    </dgm:pt>
    <dgm:pt modelId="{8D59D547-783A-3546-B4DC-4ED2B1BB4A5C}" type="sibTrans" cxnId="{7BBEDEF3-26DE-8044-A995-D89965A95BB5}">
      <dgm:prSet/>
      <dgm:spPr/>
      <dgm:t>
        <a:bodyPr/>
        <a:lstStyle/>
        <a:p>
          <a:endParaRPr lang="it-IT"/>
        </a:p>
      </dgm:t>
    </dgm:pt>
    <dgm:pt modelId="{5099464C-7D00-3343-81E1-8A7476998B33}">
      <dgm:prSet/>
      <dgm:spPr>
        <a:effectLst>
          <a:outerShdw blurRad="50800" dist="38100" dir="2700000" algn="tl" rotWithShape="0">
            <a:prstClr val="black">
              <a:alpha val="40000"/>
            </a:prstClr>
          </a:outerShdw>
        </a:effectLst>
      </dgm:spPr>
      <dgm:t>
        <a:bodyPr/>
        <a:lstStyle/>
        <a:p>
          <a:r>
            <a:rPr lang="it-IT" dirty="0"/>
            <a:t>Conclusioni</a:t>
          </a:r>
        </a:p>
      </dgm:t>
    </dgm:pt>
    <dgm:pt modelId="{376D27DF-81C6-5A4A-9247-B206332705F9}" type="parTrans" cxnId="{EE77CE86-0138-934E-AB97-A81D00E15587}">
      <dgm:prSet/>
      <dgm:spPr/>
      <dgm:t>
        <a:bodyPr/>
        <a:lstStyle/>
        <a:p>
          <a:endParaRPr lang="it-IT"/>
        </a:p>
      </dgm:t>
    </dgm:pt>
    <dgm:pt modelId="{4798F1DB-F15B-3245-8898-E77C785EEBEC}" type="sibTrans" cxnId="{EE77CE86-0138-934E-AB97-A81D00E15587}">
      <dgm:prSet/>
      <dgm:spPr/>
      <dgm:t>
        <a:bodyPr/>
        <a:lstStyle/>
        <a:p>
          <a:endParaRPr lang="it-IT"/>
        </a:p>
      </dgm:t>
    </dgm:pt>
    <dgm:pt modelId="{00301249-EA29-3F46-91B7-BA60BAD8C5CD}" type="pres">
      <dgm:prSet presAssocID="{7EB69992-FAC6-3F44-B284-5773ED148216}" presName="linear" presStyleCnt="0">
        <dgm:presLayoutVars>
          <dgm:dir/>
          <dgm:animLvl val="lvl"/>
          <dgm:resizeHandles val="exact"/>
        </dgm:presLayoutVars>
      </dgm:prSet>
      <dgm:spPr/>
    </dgm:pt>
    <dgm:pt modelId="{FECAD0E7-B68A-5A46-8DFC-CEAA8FACB437}" type="pres">
      <dgm:prSet presAssocID="{9EAA4631-0EC7-EC47-87AB-BC69F5FA3A18}" presName="parentLin" presStyleCnt="0"/>
      <dgm:spPr/>
    </dgm:pt>
    <dgm:pt modelId="{E4D47099-4668-5948-A434-90A1FB9A68C9}" type="pres">
      <dgm:prSet presAssocID="{9EAA4631-0EC7-EC47-87AB-BC69F5FA3A18}" presName="parentLeftMargin" presStyleLbl="node1" presStyleIdx="0" presStyleCnt="7"/>
      <dgm:spPr/>
    </dgm:pt>
    <dgm:pt modelId="{3523CD60-C8A0-EA46-A072-794BE5BC18A6}" type="pres">
      <dgm:prSet presAssocID="{9EAA4631-0EC7-EC47-87AB-BC69F5FA3A18}" presName="parentText" presStyleLbl="node1" presStyleIdx="0" presStyleCnt="7">
        <dgm:presLayoutVars>
          <dgm:chMax val="0"/>
          <dgm:bulletEnabled val="1"/>
        </dgm:presLayoutVars>
      </dgm:prSet>
      <dgm:spPr/>
    </dgm:pt>
    <dgm:pt modelId="{77FF870A-801B-704B-A5E4-AD36C3D8D134}" type="pres">
      <dgm:prSet presAssocID="{9EAA4631-0EC7-EC47-87AB-BC69F5FA3A18}" presName="negativeSpace" presStyleCnt="0"/>
      <dgm:spPr/>
    </dgm:pt>
    <dgm:pt modelId="{3DD01F9D-C212-D241-A552-AAAEA53C4401}" type="pres">
      <dgm:prSet presAssocID="{9EAA4631-0EC7-EC47-87AB-BC69F5FA3A18}" presName="childText" presStyleLbl="conFgAcc1" presStyleIdx="0" presStyleCnt="7">
        <dgm:presLayoutVars>
          <dgm:bulletEnabled val="1"/>
        </dgm:presLayoutVars>
      </dgm:prSet>
      <dgm:spPr>
        <a:effectLst>
          <a:outerShdw blurRad="50800" dist="38100" dir="2700000" algn="tl" rotWithShape="0">
            <a:prstClr val="black">
              <a:alpha val="40000"/>
            </a:prstClr>
          </a:outerShdw>
        </a:effectLst>
      </dgm:spPr>
    </dgm:pt>
    <dgm:pt modelId="{D17BD3A7-2EB4-114E-9C37-38319B62FD35}" type="pres">
      <dgm:prSet presAssocID="{43CA9A5B-BEDC-8B48-8E70-B4FA9F55BFFE}" presName="spaceBetweenRectangles" presStyleCnt="0"/>
      <dgm:spPr/>
    </dgm:pt>
    <dgm:pt modelId="{792C9228-3887-BC43-A3EF-C6BFBF49BBAA}" type="pres">
      <dgm:prSet presAssocID="{83A08E6E-D671-9947-947D-EBCF87FC9400}" presName="parentLin" presStyleCnt="0"/>
      <dgm:spPr/>
    </dgm:pt>
    <dgm:pt modelId="{A2ACC7D9-19E5-A040-9601-1645FB1BBC55}" type="pres">
      <dgm:prSet presAssocID="{83A08E6E-D671-9947-947D-EBCF87FC9400}" presName="parentLeftMargin" presStyleLbl="node1" presStyleIdx="0" presStyleCnt="7"/>
      <dgm:spPr/>
    </dgm:pt>
    <dgm:pt modelId="{82FB1A8B-C586-5E46-83C6-45751855AACA}" type="pres">
      <dgm:prSet presAssocID="{83A08E6E-D671-9947-947D-EBCF87FC9400}" presName="parentText" presStyleLbl="node1" presStyleIdx="1" presStyleCnt="7">
        <dgm:presLayoutVars>
          <dgm:chMax val="0"/>
          <dgm:bulletEnabled val="1"/>
        </dgm:presLayoutVars>
      </dgm:prSet>
      <dgm:spPr/>
    </dgm:pt>
    <dgm:pt modelId="{7AA64877-EC27-214B-83BB-D9A4ABDB9ECF}" type="pres">
      <dgm:prSet presAssocID="{83A08E6E-D671-9947-947D-EBCF87FC9400}" presName="negativeSpace" presStyleCnt="0"/>
      <dgm:spPr/>
    </dgm:pt>
    <dgm:pt modelId="{18367900-561C-6245-B721-A5E843AFB51D}" type="pres">
      <dgm:prSet presAssocID="{83A08E6E-D671-9947-947D-EBCF87FC9400}" presName="childText" presStyleLbl="conFgAcc1" presStyleIdx="1" presStyleCnt="7">
        <dgm:presLayoutVars>
          <dgm:bulletEnabled val="1"/>
        </dgm:presLayoutVars>
      </dgm:prSet>
      <dgm:spPr>
        <a:effectLst>
          <a:outerShdw blurRad="50800" dist="38100" dir="2700000" algn="tl" rotWithShape="0">
            <a:prstClr val="black">
              <a:alpha val="40000"/>
            </a:prstClr>
          </a:outerShdw>
        </a:effectLst>
      </dgm:spPr>
    </dgm:pt>
    <dgm:pt modelId="{D523153E-95EE-9742-B035-C2920B5247DB}" type="pres">
      <dgm:prSet presAssocID="{55E17641-3394-F148-946B-F531EB0594C5}" presName="spaceBetweenRectangles" presStyleCnt="0"/>
      <dgm:spPr/>
    </dgm:pt>
    <dgm:pt modelId="{B3518B03-977A-9041-9D0E-9E6D6BC68CFC}" type="pres">
      <dgm:prSet presAssocID="{8CF7C131-C008-E847-9E24-7939CA97F44D}" presName="parentLin" presStyleCnt="0"/>
      <dgm:spPr/>
    </dgm:pt>
    <dgm:pt modelId="{282CB6F9-F185-2E42-8579-32EB098251A4}" type="pres">
      <dgm:prSet presAssocID="{8CF7C131-C008-E847-9E24-7939CA97F44D}" presName="parentLeftMargin" presStyleLbl="node1" presStyleIdx="1" presStyleCnt="7"/>
      <dgm:spPr/>
    </dgm:pt>
    <dgm:pt modelId="{B9C3FFFA-9635-EE43-9920-CE773F599D6A}" type="pres">
      <dgm:prSet presAssocID="{8CF7C131-C008-E847-9E24-7939CA97F44D}" presName="parentText" presStyleLbl="node1" presStyleIdx="2" presStyleCnt="7">
        <dgm:presLayoutVars>
          <dgm:chMax val="0"/>
          <dgm:bulletEnabled val="1"/>
        </dgm:presLayoutVars>
      </dgm:prSet>
      <dgm:spPr/>
    </dgm:pt>
    <dgm:pt modelId="{999F0CDA-E7E5-E14A-A099-AAA7751B6996}" type="pres">
      <dgm:prSet presAssocID="{8CF7C131-C008-E847-9E24-7939CA97F44D}" presName="negativeSpace" presStyleCnt="0"/>
      <dgm:spPr/>
    </dgm:pt>
    <dgm:pt modelId="{E0BFDBF1-F540-2647-A1D3-D1EE197B4600}" type="pres">
      <dgm:prSet presAssocID="{8CF7C131-C008-E847-9E24-7939CA97F44D}" presName="childText" presStyleLbl="conFgAcc1" presStyleIdx="2" presStyleCnt="7">
        <dgm:presLayoutVars>
          <dgm:bulletEnabled val="1"/>
        </dgm:presLayoutVars>
      </dgm:prSet>
      <dgm:spPr>
        <a:effectLst>
          <a:outerShdw blurRad="50800" dist="38100" dir="2700000" algn="tl" rotWithShape="0">
            <a:prstClr val="black">
              <a:alpha val="40000"/>
            </a:prstClr>
          </a:outerShdw>
        </a:effectLst>
      </dgm:spPr>
    </dgm:pt>
    <dgm:pt modelId="{9BA5F097-8EDE-AE41-97DF-FAC3B959D763}" type="pres">
      <dgm:prSet presAssocID="{76C95F57-AB8A-3C49-B2BF-3D3F577011E1}" presName="spaceBetweenRectangles" presStyleCnt="0"/>
      <dgm:spPr/>
    </dgm:pt>
    <dgm:pt modelId="{292469B0-55F2-174F-BD99-629D7A9C3631}" type="pres">
      <dgm:prSet presAssocID="{ADEFD58D-C641-524E-AA1E-FECD8AAFEE34}" presName="parentLin" presStyleCnt="0"/>
      <dgm:spPr/>
    </dgm:pt>
    <dgm:pt modelId="{9150A25A-632A-D64E-80DD-C931E74B79B9}" type="pres">
      <dgm:prSet presAssocID="{ADEFD58D-C641-524E-AA1E-FECD8AAFEE34}" presName="parentLeftMargin" presStyleLbl="node1" presStyleIdx="2" presStyleCnt="7"/>
      <dgm:spPr/>
    </dgm:pt>
    <dgm:pt modelId="{18ACFAED-3024-5848-88A3-E368F6DD023D}" type="pres">
      <dgm:prSet presAssocID="{ADEFD58D-C641-524E-AA1E-FECD8AAFEE34}" presName="parentText" presStyleLbl="node1" presStyleIdx="3" presStyleCnt="7">
        <dgm:presLayoutVars>
          <dgm:chMax val="0"/>
          <dgm:bulletEnabled val="1"/>
        </dgm:presLayoutVars>
      </dgm:prSet>
      <dgm:spPr/>
    </dgm:pt>
    <dgm:pt modelId="{0AE8388E-AB01-434C-BC6C-325F9382DE47}" type="pres">
      <dgm:prSet presAssocID="{ADEFD58D-C641-524E-AA1E-FECD8AAFEE34}" presName="negativeSpace" presStyleCnt="0"/>
      <dgm:spPr/>
    </dgm:pt>
    <dgm:pt modelId="{750B5C78-8B79-2A4D-987D-DBE3ADFEADC6}" type="pres">
      <dgm:prSet presAssocID="{ADEFD58D-C641-524E-AA1E-FECD8AAFEE34}" presName="childText" presStyleLbl="conFgAcc1" presStyleIdx="3" presStyleCnt="7">
        <dgm:presLayoutVars>
          <dgm:bulletEnabled val="1"/>
        </dgm:presLayoutVars>
      </dgm:prSet>
      <dgm:spPr>
        <a:effectLst>
          <a:outerShdw blurRad="50800" dist="38100" dir="2700000" algn="tl" rotWithShape="0">
            <a:prstClr val="black">
              <a:alpha val="40000"/>
            </a:prstClr>
          </a:outerShdw>
        </a:effectLst>
      </dgm:spPr>
    </dgm:pt>
    <dgm:pt modelId="{CC8F9C43-E2F6-CC46-B5DD-56679D7290C7}" type="pres">
      <dgm:prSet presAssocID="{7ED9C89B-393C-3B4A-A83D-B4826C26704D}" presName="spaceBetweenRectangles" presStyleCnt="0"/>
      <dgm:spPr/>
    </dgm:pt>
    <dgm:pt modelId="{AFC699FD-32FA-8748-BC87-F3B9D2FBAF77}" type="pres">
      <dgm:prSet presAssocID="{CA2900BC-5963-0C46-8ED9-C784B50EE6C8}" presName="parentLin" presStyleCnt="0"/>
      <dgm:spPr/>
    </dgm:pt>
    <dgm:pt modelId="{B6FEC375-262B-484A-ABF7-B8D57C93F61F}" type="pres">
      <dgm:prSet presAssocID="{CA2900BC-5963-0C46-8ED9-C784B50EE6C8}" presName="parentLeftMargin" presStyleLbl="node1" presStyleIdx="3" presStyleCnt="7"/>
      <dgm:spPr/>
    </dgm:pt>
    <dgm:pt modelId="{053D9DAC-828F-9846-859D-E43FB7C3ACE1}" type="pres">
      <dgm:prSet presAssocID="{CA2900BC-5963-0C46-8ED9-C784B50EE6C8}" presName="parentText" presStyleLbl="node1" presStyleIdx="4" presStyleCnt="7">
        <dgm:presLayoutVars>
          <dgm:chMax val="0"/>
          <dgm:bulletEnabled val="1"/>
        </dgm:presLayoutVars>
      </dgm:prSet>
      <dgm:spPr/>
    </dgm:pt>
    <dgm:pt modelId="{DE921125-6D2E-5746-A413-DDC1129C00C7}" type="pres">
      <dgm:prSet presAssocID="{CA2900BC-5963-0C46-8ED9-C784B50EE6C8}" presName="negativeSpace" presStyleCnt="0"/>
      <dgm:spPr/>
    </dgm:pt>
    <dgm:pt modelId="{7058FF4E-3830-A74D-8A08-927FDAA875B5}" type="pres">
      <dgm:prSet presAssocID="{CA2900BC-5963-0C46-8ED9-C784B50EE6C8}" presName="childText" presStyleLbl="conFgAcc1" presStyleIdx="4" presStyleCnt="7">
        <dgm:presLayoutVars>
          <dgm:bulletEnabled val="1"/>
        </dgm:presLayoutVars>
      </dgm:prSet>
      <dgm:spPr>
        <a:effectLst>
          <a:outerShdw blurRad="50800" dist="38100" dir="2700000" algn="tl" rotWithShape="0">
            <a:prstClr val="black">
              <a:alpha val="40000"/>
            </a:prstClr>
          </a:outerShdw>
        </a:effectLst>
      </dgm:spPr>
    </dgm:pt>
    <dgm:pt modelId="{E9E5C73C-02CE-6948-B369-302D1A82AAF3}" type="pres">
      <dgm:prSet presAssocID="{9357D489-9527-F942-973C-8F270082985D}" presName="spaceBetweenRectangles" presStyleCnt="0"/>
      <dgm:spPr/>
    </dgm:pt>
    <dgm:pt modelId="{50643D63-B955-BA4B-BF55-3514FB53FB2F}" type="pres">
      <dgm:prSet presAssocID="{93449592-3EEF-DE41-8279-13E85151768E}" presName="parentLin" presStyleCnt="0"/>
      <dgm:spPr/>
    </dgm:pt>
    <dgm:pt modelId="{9354EECC-EE25-B24A-8C4F-CB8C3C350AAA}" type="pres">
      <dgm:prSet presAssocID="{93449592-3EEF-DE41-8279-13E85151768E}" presName="parentLeftMargin" presStyleLbl="node1" presStyleIdx="4" presStyleCnt="7"/>
      <dgm:spPr/>
    </dgm:pt>
    <dgm:pt modelId="{9B6FBFC9-A490-CB48-9BC1-35382BB26FC7}" type="pres">
      <dgm:prSet presAssocID="{93449592-3EEF-DE41-8279-13E85151768E}" presName="parentText" presStyleLbl="node1" presStyleIdx="5" presStyleCnt="7">
        <dgm:presLayoutVars>
          <dgm:chMax val="0"/>
          <dgm:bulletEnabled val="1"/>
        </dgm:presLayoutVars>
      </dgm:prSet>
      <dgm:spPr/>
    </dgm:pt>
    <dgm:pt modelId="{DA6938CC-BEB6-BB47-928F-25499558A61B}" type="pres">
      <dgm:prSet presAssocID="{93449592-3EEF-DE41-8279-13E85151768E}" presName="negativeSpace" presStyleCnt="0"/>
      <dgm:spPr/>
    </dgm:pt>
    <dgm:pt modelId="{7A003185-3D63-3B4B-80ED-1D5093AA3E2B}" type="pres">
      <dgm:prSet presAssocID="{93449592-3EEF-DE41-8279-13E85151768E}" presName="childText" presStyleLbl="conFgAcc1" presStyleIdx="5" presStyleCnt="7">
        <dgm:presLayoutVars>
          <dgm:bulletEnabled val="1"/>
        </dgm:presLayoutVars>
      </dgm:prSet>
      <dgm:spPr>
        <a:effectLst>
          <a:outerShdw blurRad="50800" dist="38100" dir="2700000" algn="tl" rotWithShape="0">
            <a:prstClr val="black">
              <a:alpha val="40000"/>
            </a:prstClr>
          </a:outerShdw>
        </a:effectLst>
      </dgm:spPr>
    </dgm:pt>
    <dgm:pt modelId="{E51F427E-32E7-6441-9F98-26576C93DDFF}" type="pres">
      <dgm:prSet presAssocID="{8D59D547-783A-3546-B4DC-4ED2B1BB4A5C}" presName="spaceBetweenRectangles" presStyleCnt="0"/>
      <dgm:spPr/>
    </dgm:pt>
    <dgm:pt modelId="{5D0FA333-E283-0B4C-9D02-D6A6E9D4DDD1}" type="pres">
      <dgm:prSet presAssocID="{5099464C-7D00-3343-81E1-8A7476998B33}" presName="parentLin" presStyleCnt="0"/>
      <dgm:spPr/>
    </dgm:pt>
    <dgm:pt modelId="{04227777-CFC5-9546-A121-750B1B43ECBA}" type="pres">
      <dgm:prSet presAssocID="{5099464C-7D00-3343-81E1-8A7476998B33}" presName="parentLeftMargin" presStyleLbl="node1" presStyleIdx="5" presStyleCnt="7"/>
      <dgm:spPr/>
    </dgm:pt>
    <dgm:pt modelId="{5202A48C-8718-AD42-A8E3-75CCA7B5C5AC}" type="pres">
      <dgm:prSet presAssocID="{5099464C-7D00-3343-81E1-8A7476998B33}" presName="parentText" presStyleLbl="node1" presStyleIdx="6" presStyleCnt="7">
        <dgm:presLayoutVars>
          <dgm:chMax val="0"/>
          <dgm:bulletEnabled val="1"/>
        </dgm:presLayoutVars>
      </dgm:prSet>
      <dgm:spPr/>
    </dgm:pt>
    <dgm:pt modelId="{439FCCBD-A2C4-9945-8730-3A84DE528F0D}" type="pres">
      <dgm:prSet presAssocID="{5099464C-7D00-3343-81E1-8A7476998B33}" presName="negativeSpace" presStyleCnt="0"/>
      <dgm:spPr/>
    </dgm:pt>
    <dgm:pt modelId="{9F7FE5FE-DD82-6F47-B9E4-C6602003C5DE}" type="pres">
      <dgm:prSet presAssocID="{5099464C-7D00-3343-81E1-8A7476998B33}" presName="childText" presStyleLbl="conFgAcc1" presStyleIdx="6" presStyleCnt="7">
        <dgm:presLayoutVars>
          <dgm:bulletEnabled val="1"/>
        </dgm:presLayoutVars>
      </dgm:prSet>
      <dgm:spPr>
        <a:effectLst>
          <a:outerShdw blurRad="50800" dist="38100" dir="2700000" algn="tl" rotWithShape="0">
            <a:prstClr val="black">
              <a:alpha val="40000"/>
            </a:prstClr>
          </a:outerShdw>
        </a:effectLst>
      </dgm:spPr>
    </dgm:pt>
  </dgm:ptLst>
  <dgm:cxnLst>
    <dgm:cxn modelId="{FFB1E61A-354E-0340-BBFC-F33F3D3A1F97}" type="presOf" srcId="{83A08E6E-D671-9947-947D-EBCF87FC9400}" destId="{A2ACC7D9-19E5-A040-9601-1645FB1BBC55}" srcOrd="0" destOrd="0" presId="urn:microsoft.com/office/officeart/2005/8/layout/list1"/>
    <dgm:cxn modelId="{2962941D-CAC0-D345-9BA7-E8D88B5F2312}" type="presOf" srcId="{5099464C-7D00-3343-81E1-8A7476998B33}" destId="{5202A48C-8718-AD42-A8E3-75CCA7B5C5AC}" srcOrd="1" destOrd="0" presId="urn:microsoft.com/office/officeart/2005/8/layout/list1"/>
    <dgm:cxn modelId="{A02CA421-F563-8342-BECB-F8A5CDF5771F}" type="presOf" srcId="{CA2900BC-5963-0C46-8ED9-C784B50EE6C8}" destId="{053D9DAC-828F-9846-859D-E43FB7C3ACE1}" srcOrd="1" destOrd="0" presId="urn:microsoft.com/office/officeart/2005/8/layout/list1"/>
    <dgm:cxn modelId="{6FA2104A-5330-4040-8E5B-BBF7AFB3A527}" type="presOf" srcId="{8CF7C131-C008-E847-9E24-7939CA97F44D}" destId="{282CB6F9-F185-2E42-8579-32EB098251A4}" srcOrd="0" destOrd="0" presId="urn:microsoft.com/office/officeart/2005/8/layout/list1"/>
    <dgm:cxn modelId="{32948A4C-D186-0845-B8FE-A35ECD390BF2}" type="presOf" srcId="{9EAA4631-0EC7-EC47-87AB-BC69F5FA3A18}" destId="{3523CD60-C8A0-EA46-A072-794BE5BC18A6}" srcOrd="1" destOrd="0" presId="urn:microsoft.com/office/officeart/2005/8/layout/list1"/>
    <dgm:cxn modelId="{CD118551-4C5E-AD4C-9BA7-761D423E9050}" srcId="{7EB69992-FAC6-3F44-B284-5773ED148216}" destId="{8CF7C131-C008-E847-9E24-7939CA97F44D}" srcOrd="2" destOrd="0" parTransId="{0F540CA5-D873-D248-A771-9DDA750B2669}" sibTransId="{76C95F57-AB8A-3C49-B2BF-3D3F577011E1}"/>
    <dgm:cxn modelId="{D8EE735B-8899-5642-80B0-81C95E865BB9}" srcId="{7EB69992-FAC6-3F44-B284-5773ED148216}" destId="{83A08E6E-D671-9947-947D-EBCF87FC9400}" srcOrd="1" destOrd="0" parTransId="{C9E6C715-76CA-4548-AD64-5408BBB13DA2}" sibTransId="{55E17641-3394-F148-946B-F531EB0594C5}"/>
    <dgm:cxn modelId="{B41C8A64-A571-8141-94B3-B2B31668F60E}" type="presOf" srcId="{93449592-3EEF-DE41-8279-13E85151768E}" destId="{9B6FBFC9-A490-CB48-9BC1-35382BB26FC7}" srcOrd="1" destOrd="0" presId="urn:microsoft.com/office/officeart/2005/8/layout/list1"/>
    <dgm:cxn modelId="{41076267-B55D-2241-BFE9-611A05D657DE}" type="presOf" srcId="{8CF7C131-C008-E847-9E24-7939CA97F44D}" destId="{B9C3FFFA-9635-EE43-9920-CE773F599D6A}" srcOrd="1" destOrd="0" presId="urn:microsoft.com/office/officeart/2005/8/layout/list1"/>
    <dgm:cxn modelId="{4E503473-EC4D-9047-B3AB-1EA0610C25C7}" type="presOf" srcId="{ADEFD58D-C641-524E-AA1E-FECD8AAFEE34}" destId="{9150A25A-632A-D64E-80DD-C931E74B79B9}" srcOrd="0" destOrd="0" presId="urn:microsoft.com/office/officeart/2005/8/layout/list1"/>
    <dgm:cxn modelId="{15EACF79-33E6-364F-B454-A6DD8A667A3D}" srcId="{7EB69992-FAC6-3F44-B284-5773ED148216}" destId="{9EAA4631-0EC7-EC47-87AB-BC69F5FA3A18}" srcOrd="0" destOrd="0" parTransId="{76DCEB45-44E3-2D4E-A54F-6BDE6EBDA077}" sibTransId="{43CA9A5B-BEDC-8B48-8E70-B4FA9F55BFFE}"/>
    <dgm:cxn modelId="{3E92E680-DED2-1B43-8FA1-F890B42146ED}" srcId="{7EB69992-FAC6-3F44-B284-5773ED148216}" destId="{CA2900BC-5963-0C46-8ED9-C784B50EE6C8}" srcOrd="4" destOrd="0" parTransId="{57AECD59-D749-E441-9288-24AD7B41827F}" sibTransId="{9357D489-9527-F942-973C-8F270082985D}"/>
    <dgm:cxn modelId="{EE77CE86-0138-934E-AB97-A81D00E15587}" srcId="{7EB69992-FAC6-3F44-B284-5773ED148216}" destId="{5099464C-7D00-3343-81E1-8A7476998B33}" srcOrd="6" destOrd="0" parTransId="{376D27DF-81C6-5A4A-9247-B206332705F9}" sibTransId="{4798F1DB-F15B-3245-8898-E77C785EEBEC}"/>
    <dgm:cxn modelId="{6CEE918F-7199-D248-8062-0EC8C03C808C}" srcId="{7EB69992-FAC6-3F44-B284-5773ED148216}" destId="{ADEFD58D-C641-524E-AA1E-FECD8AAFEE34}" srcOrd="3" destOrd="0" parTransId="{DF77ED24-4E2C-D04D-9E0A-3AB649293963}" sibTransId="{7ED9C89B-393C-3B4A-A83D-B4826C26704D}"/>
    <dgm:cxn modelId="{7A9F50A0-0851-2147-BA6A-5C0EB96AE98F}" type="presOf" srcId="{CA2900BC-5963-0C46-8ED9-C784B50EE6C8}" destId="{B6FEC375-262B-484A-ABF7-B8D57C93F61F}" srcOrd="0" destOrd="0" presId="urn:microsoft.com/office/officeart/2005/8/layout/list1"/>
    <dgm:cxn modelId="{3B0494A7-8F1B-8543-B334-5561102D6193}" type="presOf" srcId="{ADEFD58D-C641-524E-AA1E-FECD8AAFEE34}" destId="{18ACFAED-3024-5848-88A3-E368F6DD023D}" srcOrd="1" destOrd="0" presId="urn:microsoft.com/office/officeart/2005/8/layout/list1"/>
    <dgm:cxn modelId="{B1847FC0-2DFA-8E4A-BF18-DA75728F89A5}" type="presOf" srcId="{5099464C-7D00-3343-81E1-8A7476998B33}" destId="{04227777-CFC5-9546-A121-750B1B43ECBA}" srcOrd="0" destOrd="0" presId="urn:microsoft.com/office/officeart/2005/8/layout/list1"/>
    <dgm:cxn modelId="{53CD38CE-BC53-EF41-8A88-0D08B02AE010}" type="presOf" srcId="{83A08E6E-D671-9947-947D-EBCF87FC9400}" destId="{82FB1A8B-C586-5E46-83C6-45751855AACA}" srcOrd="1" destOrd="0" presId="urn:microsoft.com/office/officeart/2005/8/layout/list1"/>
    <dgm:cxn modelId="{5928ECD0-419A-3F46-87FA-5DB0B7B2B4C6}" type="presOf" srcId="{7EB69992-FAC6-3F44-B284-5773ED148216}" destId="{00301249-EA29-3F46-91B7-BA60BAD8C5CD}" srcOrd="0" destOrd="0" presId="urn:microsoft.com/office/officeart/2005/8/layout/list1"/>
    <dgm:cxn modelId="{B97FA3DB-D4A5-BE49-A401-1CF0EF412379}" type="presOf" srcId="{93449592-3EEF-DE41-8279-13E85151768E}" destId="{9354EECC-EE25-B24A-8C4F-CB8C3C350AAA}" srcOrd="0" destOrd="0" presId="urn:microsoft.com/office/officeart/2005/8/layout/list1"/>
    <dgm:cxn modelId="{7BBEDEF3-26DE-8044-A995-D89965A95BB5}" srcId="{7EB69992-FAC6-3F44-B284-5773ED148216}" destId="{93449592-3EEF-DE41-8279-13E85151768E}" srcOrd="5" destOrd="0" parTransId="{A4EACB20-2921-C44D-AFAD-B2862E95472A}" sibTransId="{8D59D547-783A-3546-B4DC-4ED2B1BB4A5C}"/>
    <dgm:cxn modelId="{7539A3FB-67D1-684F-A3AE-58A9F95DDC37}" type="presOf" srcId="{9EAA4631-0EC7-EC47-87AB-BC69F5FA3A18}" destId="{E4D47099-4668-5948-A434-90A1FB9A68C9}" srcOrd="0" destOrd="0" presId="urn:microsoft.com/office/officeart/2005/8/layout/list1"/>
    <dgm:cxn modelId="{3C1BAEF3-C724-7947-8B7C-5D1DE22946B8}" type="presParOf" srcId="{00301249-EA29-3F46-91B7-BA60BAD8C5CD}" destId="{FECAD0E7-B68A-5A46-8DFC-CEAA8FACB437}" srcOrd="0" destOrd="0" presId="urn:microsoft.com/office/officeart/2005/8/layout/list1"/>
    <dgm:cxn modelId="{7538F130-9EC2-AA4E-ABCE-D784DB5BD36B}" type="presParOf" srcId="{FECAD0E7-B68A-5A46-8DFC-CEAA8FACB437}" destId="{E4D47099-4668-5948-A434-90A1FB9A68C9}" srcOrd="0" destOrd="0" presId="urn:microsoft.com/office/officeart/2005/8/layout/list1"/>
    <dgm:cxn modelId="{D6D8EBB8-BB89-964C-AB0D-9FCDDF2269EB}" type="presParOf" srcId="{FECAD0E7-B68A-5A46-8DFC-CEAA8FACB437}" destId="{3523CD60-C8A0-EA46-A072-794BE5BC18A6}" srcOrd="1" destOrd="0" presId="urn:microsoft.com/office/officeart/2005/8/layout/list1"/>
    <dgm:cxn modelId="{290F6036-A96D-AC43-8AB1-9E9C48045BA2}" type="presParOf" srcId="{00301249-EA29-3F46-91B7-BA60BAD8C5CD}" destId="{77FF870A-801B-704B-A5E4-AD36C3D8D134}" srcOrd="1" destOrd="0" presId="urn:microsoft.com/office/officeart/2005/8/layout/list1"/>
    <dgm:cxn modelId="{01B879F3-3EBC-2142-BCEE-B3AD869175F1}" type="presParOf" srcId="{00301249-EA29-3F46-91B7-BA60BAD8C5CD}" destId="{3DD01F9D-C212-D241-A552-AAAEA53C4401}" srcOrd="2" destOrd="0" presId="urn:microsoft.com/office/officeart/2005/8/layout/list1"/>
    <dgm:cxn modelId="{481256D1-9955-5A45-A9FE-B87799353C9F}" type="presParOf" srcId="{00301249-EA29-3F46-91B7-BA60BAD8C5CD}" destId="{D17BD3A7-2EB4-114E-9C37-38319B62FD35}" srcOrd="3" destOrd="0" presId="urn:microsoft.com/office/officeart/2005/8/layout/list1"/>
    <dgm:cxn modelId="{3CC19C78-AC1F-C24A-AE75-B4650AA3EE11}" type="presParOf" srcId="{00301249-EA29-3F46-91B7-BA60BAD8C5CD}" destId="{792C9228-3887-BC43-A3EF-C6BFBF49BBAA}" srcOrd="4" destOrd="0" presId="urn:microsoft.com/office/officeart/2005/8/layout/list1"/>
    <dgm:cxn modelId="{0033CE0D-93A5-3948-AC58-5532E4BEFCFD}" type="presParOf" srcId="{792C9228-3887-BC43-A3EF-C6BFBF49BBAA}" destId="{A2ACC7D9-19E5-A040-9601-1645FB1BBC55}" srcOrd="0" destOrd="0" presId="urn:microsoft.com/office/officeart/2005/8/layout/list1"/>
    <dgm:cxn modelId="{6EAE0B17-5CE9-0648-8344-AAA7AC682F8D}" type="presParOf" srcId="{792C9228-3887-BC43-A3EF-C6BFBF49BBAA}" destId="{82FB1A8B-C586-5E46-83C6-45751855AACA}" srcOrd="1" destOrd="0" presId="urn:microsoft.com/office/officeart/2005/8/layout/list1"/>
    <dgm:cxn modelId="{ADEB4F2D-AD7B-0040-AB92-BA42A5AF5399}" type="presParOf" srcId="{00301249-EA29-3F46-91B7-BA60BAD8C5CD}" destId="{7AA64877-EC27-214B-83BB-D9A4ABDB9ECF}" srcOrd="5" destOrd="0" presId="urn:microsoft.com/office/officeart/2005/8/layout/list1"/>
    <dgm:cxn modelId="{64985030-FB7E-5645-92C2-C632B38BA4E0}" type="presParOf" srcId="{00301249-EA29-3F46-91B7-BA60BAD8C5CD}" destId="{18367900-561C-6245-B721-A5E843AFB51D}" srcOrd="6" destOrd="0" presId="urn:microsoft.com/office/officeart/2005/8/layout/list1"/>
    <dgm:cxn modelId="{CCE9534C-0B87-354B-BC50-515277DDDF07}" type="presParOf" srcId="{00301249-EA29-3F46-91B7-BA60BAD8C5CD}" destId="{D523153E-95EE-9742-B035-C2920B5247DB}" srcOrd="7" destOrd="0" presId="urn:microsoft.com/office/officeart/2005/8/layout/list1"/>
    <dgm:cxn modelId="{AE9C075D-4264-4949-B301-349C77317345}" type="presParOf" srcId="{00301249-EA29-3F46-91B7-BA60BAD8C5CD}" destId="{B3518B03-977A-9041-9D0E-9E6D6BC68CFC}" srcOrd="8" destOrd="0" presId="urn:microsoft.com/office/officeart/2005/8/layout/list1"/>
    <dgm:cxn modelId="{0D3C6F0D-E39B-1D44-8998-D6ABC97B7731}" type="presParOf" srcId="{B3518B03-977A-9041-9D0E-9E6D6BC68CFC}" destId="{282CB6F9-F185-2E42-8579-32EB098251A4}" srcOrd="0" destOrd="0" presId="urn:microsoft.com/office/officeart/2005/8/layout/list1"/>
    <dgm:cxn modelId="{26B13DAB-A1E9-9842-B120-A2B034696B4F}" type="presParOf" srcId="{B3518B03-977A-9041-9D0E-9E6D6BC68CFC}" destId="{B9C3FFFA-9635-EE43-9920-CE773F599D6A}" srcOrd="1" destOrd="0" presId="urn:microsoft.com/office/officeart/2005/8/layout/list1"/>
    <dgm:cxn modelId="{88E5B289-2AE4-704B-8D01-7E4653270DD9}" type="presParOf" srcId="{00301249-EA29-3F46-91B7-BA60BAD8C5CD}" destId="{999F0CDA-E7E5-E14A-A099-AAA7751B6996}" srcOrd="9" destOrd="0" presId="urn:microsoft.com/office/officeart/2005/8/layout/list1"/>
    <dgm:cxn modelId="{1D3D29C6-92E6-7642-9A52-D1A2C5B84DCF}" type="presParOf" srcId="{00301249-EA29-3F46-91B7-BA60BAD8C5CD}" destId="{E0BFDBF1-F540-2647-A1D3-D1EE197B4600}" srcOrd="10" destOrd="0" presId="urn:microsoft.com/office/officeart/2005/8/layout/list1"/>
    <dgm:cxn modelId="{FB958D67-5012-A048-8542-342024445E09}" type="presParOf" srcId="{00301249-EA29-3F46-91B7-BA60BAD8C5CD}" destId="{9BA5F097-8EDE-AE41-97DF-FAC3B959D763}" srcOrd="11" destOrd="0" presId="urn:microsoft.com/office/officeart/2005/8/layout/list1"/>
    <dgm:cxn modelId="{78FDCE25-A27F-674D-8609-FA93134ED6F1}" type="presParOf" srcId="{00301249-EA29-3F46-91B7-BA60BAD8C5CD}" destId="{292469B0-55F2-174F-BD99-629D7A9C3631}" srcOrd="12" destOrd="0" presId="urn:microsoft.com/office/officeart/2005/8/layout/list1"/>
    <dgm:cxn modelId="{2D4D7E71-80CC-4A40-9304-5D0B322EA4CE}" type="presParOf" srcId="{292469B0-55F2-174F-BD99-629D7A9C3631}" destId="{9150A25A-632A-D64E-80DD-C931E74B79B9}" srcOrd="0" destOrd="0" presId="urn:microsoft.com/office/officeart/2005/8/layout/list1"/>
    <dgm:cxn modelId="{B10DA842-DD1B-B34C-8251-C2EA17F8AC11}" type="presParOf" srcId="{292469B0-55F2-174F-BD99-629D7A9C3631}" destId="{18ACFAED-3024-5848-88A3-E368F6DD023D}" srcOrd="1" destOrd="0" presId="urn:microsoft.com/office/officeart/2005/8/layout/list1"/>
    <dgm:cxn modelId="{1679D109-E852-394E-A96D-BE0E20C741A7}" type="presParOf" srcId="{00301249-EA29-3F46-91B7-BA60BAD8C5CD}" destId="{0AE8388E-AB01-434C-BC6C-325F9382DE47}" srcOrd="13" destOrd="0" presId="urn:microsoft.com/office/officeart/2005/8/layout/list1"/>
    <dgm:cxn modelId="{A7AD86E3-5BEF-EA43-9851-4C3D9ECBE7F4}" type="presParOf" srcId="{00301249-EA29-3F46-91B7-BA60BAD8C5CD}" destId="{750B5C78-8B79-2A4D-987D-DBE3ADFEADC6}" srcOrd="14" destOrd="0" presId="urn:microsoft.com/office/officeart/2005/8/layout/list1"/>
    <dgm:cxn modelId="{73C69EDE-68D1-DB4D-A3FA-7B643346B2F3}" type="presParOf" srcId="{00301249-EA29-3F46-91B7-BA60BAD8C5CD}" destId="{CC8F9C43-E2F6-CC46-B5DD-56679D7290C7}" srcOrd="15" destOrd="0" presId="urn:microsoft.com/office/officeart/2005/8/layout/list1"/>
    <dgm:cxn modelId="{7D7DEC6F-AA48-1A44-AAC2-B582FC8B10A8}" type="presParOf" srcId="{00301249-EA29-3F46-91B7-BA60BAD8C5CD}" destId="{AFC699FD-32FA-8748-BC87-F3B9D2FBAF77}" srcOrd="16" destOrd="0" presId="urn:microsoft.com/office/officeart/2005/8/layout/list1"/>
    <dgm:cxn modelId="{788182AE-DD7A-FA4C-9BF4-DEA808492F1D}" type="presParOf" srcId="{AFC699FD-32FA-8748-BC87-F3B9D2FBAF77}" destId="{B6FEC375-262B-484A-ABF7-B8D57C93F61F}" srcOrd="0" destOrd="0" presId="urn:microsoft.com/office/officeart/2005/8/layout/list1"/>
    <dgm:cxn modelId="{90141617-76D2-074C-89FA-1D0F41069387}" type="presParOf" srcId="{AFC699FD-32FA-8748-BC87-F3B9D2FBAF77}" destId="{053D9DAC-828F-9846-859D-E43FB7C3ACE1}" srcOrd="1" destOrd="0" presId="urn:microsoft.com/office/officeart/2005/8/layout/list1"/>
    <dgm:cxn modelId="{2363360C-BE03-4044-8BAF-875FF267B112}" type="presParOf" srcId="{00301249-EA29-3F46-91B7-BA60BAD8C5CD}" destId="{DE921125-6D2E-5746-A413-DDC1129C00C7}" srcOrd="17" destOrd="0" presId="urn:microsoft.com/office/officeart/2005/8/layout/list1"/>
    <dgm:cxn modelId="{8A12195C-110F-094D-86D9-45FF3BB396DA}" type="presParOf" srcId="{00301249-EA29-3F46-91B7-BA60BAD8C5CD}" destId="{7058FF4E-3830-A74D-8A08-927FDAA875B5}" srcOrd="18" destOrd="0" presId="urn:microsoft.com/office/officeart/2005/8/layout/list1"/>
    <dgm:cxn modelId="{006BB26B-ED23-B74E-BE6A-6E8A781C537E}" type="presParOf" srcId="{00301249-EA29-3F46-91B7-BA60BAD8C5CD}" destId="{E9E5C73C-02CE-6948-B369-302D1A82AAF3}" srcOrd="19" destOrd="0" presId="urn:microsoft.com/office/officeart/2005/8/layout/list1"/>
    <dgm:cxn modelId="{DE9396B3-AF0E-6748-8E2E-107390DEC5A1}" type="presParOf" srcId="{00301249-EA29-3F46-91B7-BA60BAD8C5CD}" destId="{50643D63-B955-BA4B-BF55-3514FB53FB2F}" srcOrd="20" destOrd="0" presId="urn:microsoft.com/office/officeart/2005/8/layout/list1"/>
    <dgm:cxn modelId="{C55EDD3B-2380-4D42-B15F-F64260EB6EA1}" type="presParOf" srcId="{50643D63-B955-BA4B-BF55-3514FB53FB2F}" destId="{9354EECC-EE25-B24A-8C4F-CB8C3C350AAA}" srcOrd="0" destOrd="0" presId="urn:microsoft.com/office/officeart/2005/8/layout/list1"/>
    <dgm:cxn modelId="{CAE95F06-BFA7-E144-90D6-0250758B00D7}" type="presParOf" srcId="{50643D63-B955-BA4B-BF55-3514FB53FB2F}" destId="{9B6FBFC9-A490-CB48-9BC1-35382BB26FC7}" srcOrd="1" destOrd="0" presId="urn:microsoft.com/office/officeart/2005/8/layout/list1"/>
    <dgm:cxn modelId="{153AD79D-7491-974E-8082-FCC92590ABED}" type="presParOf" srcId="{00301249-EA29-3F46-91B7-BA60BAD8C5CD}" destId="{DA6938CC-BEB6-BB47-928F-25499558A61B}" srcOrd="21" destOrd="0" presId="urn:microsoft.com/office/officeart/2005/8/layout/list1"/>
    <dgm:cxn modelId="{F7928188-92E8-CD43-949C-C3BFDB2CCEF3}" type="presParOf" srcId="{00301249-EA29-3F46-91B7-BA60BAD8C5CD}" destId="{7A003185-3D63-3B4B-80ED-1D5093AA3E2B}" srcOrd="22" destOrd="0" presId="urn:microsoft.com/office/officeart/2005/8/layout/list1"/>
    <dgm:cxn modelId="{3765C1E3-9A74-9344-8B36-A78695005628}" type="presParOf" srcId="{00301249-EA29-3F46-91B7-BA60BAD8C5CD}" destId="{E51F427E-32E7-6441-9F98-26576C93DDFF}" srcOrd="23" destOrd="0" presId="urn:microsoft.com/office/officeart/2005/8/layout/list1"/>
    <dgm:cxn modelId="{1082480E-34BC-7544-9008-35681E821EAE}" type="presParOf" srcId="{00301249-EA29-3F46-91B7-BA60BAD8C5CD}" destId="{5D0FA333-E283-0B4C-9D02-D6A6E9D4DDD1}" srcOrd="24" destOrd="0" presId="urn:microsoft.com/office/officeart/2005/8/layout/list1"/>
    <dgm:cxn modelId="{189B3C4A-FA93-2B4D-B659-4DC6C67CCADE}" type="presParOf" srcId="{5D0FA333-E283-0B4C-9D02-D6A6E9D4DDD1}" destId="{04227777-CFC5-9546-A121-750B1B43ECBA}" srcOrd="0" destOrd="0" presId="urn:microsoft.com/office/officeart/2005/8/layout/list1"/>
    <dgm:cxn modelId="{D0CE55F7-00C7-6F48-B7A6-6114E9029070}" type="presParOf" srcId="{5D0FA333-E283-0B4C-9D02-D6A6E9D4DDD1}" destId="{5202A48C-8718-AD42-A8E3-75CCA7B5C5AC}" srcOrd="1" destOrd="0" presId="urn:microsoft.com/office/officeart/2005/8/layout/list1"/>
    <dgm:cxn modelId="{C68B58A1-4182-A14D-B7A4-A540AFCA12FB}" type="presParOf" srcId="{00301249-EA29-3F46-91B7-BA60BAD8C5CD}" destId="{439FCCBD-A2C4-9945-8730-3A84DE528F0D}" srcOrd="25" destOrd="0" presId="urn:microsoft.com/office/officeart/2005/8/layout/list1"/>
    <dgm:cxn modelId="{72B0D701-FA00-5D46-A27E-4F4D2EFAC778}" type="presParOf" srcId="{00301249-EA29-3F46-91B7-BA60BAD8C5CD}" destId="{9F7FE5FE-DD82-6F47-B9E4-C6602003C5DE}" srcOrd="26" destOrd="0" presId="urn:microsoft.com/office/officeart/2005/8/layout/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0F499C-375F-3645-876B-CC993F359B41}" type="doc">
      <dgm:prSet loTypeId="urn:microsoft.com/office/officeart/2005/8/layout/hProcess10" loCatId="" qsTypeId="urn:microsoft.com/office/officeart/2005/8/quickstyle/simple1" qsCatId="simple" csTypeId="urn:microsoft.com/office/officeart/2005/8/colors/accent1_2" csCatId="accent1" phldr="1"/>
      <dgm:spPr/>
    </dgm:pt>
    <dgm:pt modelId="{82E6C285-828C-0C4F-B71A-B6D55F3FC210}">
      <dgm:prSet phldrT="[Testo]" custT="1"/>
      <dgm:spPr>
        <a:effectLst>
          <a:outerShdw blurRad="50800" dist="38100" dir="2700000" algn="tl" rotWithShape="0">
            <a:prstClr val="black">
              <a:alpha val="40000"/>
            </a:prstClr>
          </a:outerShdw>
        </a:effectLst>
      </dgm:spPr>
      <dgm:t>
        <a:bodyPr/>
        <a:lstStyle/>
        <a:p>
          <a:r>
            <a:rPr lang="it-IT" sz="1200" dirty="0"/>
            <a:t>Caricamento</a:t>
          </a:r>
        </a:p>
      </dgm:t>
    </dgm:pt>
    <dgm:pt modelId="{66008F5C-C244-9747-A043-2D9809EF161F}" type="parTrans" cxnId="{8C08F3AE-591C-B643-AE84-A8737838C190}">
      <dgm:prSet/>
      <dgm:spPr/>
      <dgm:t>
        <a:bodyPr/>
        <a:lstStyle/>
        <a:p>
          <a:endParaRPr lang="it-IT"/>
        </a:p>
      </dgm:t>
    </dgm:pt>
    <dgm:pt modelId="{4FEFE7AD-ED81-5D47-A4D3-7073937B3AD2}" type="sibTrans" cxnId="{8C08F3AE-591C-B643-AE84-A8737838C190}">
      <dgm:prSet/>
      <dgm:spPr>
        <a:effectLst>
          <a:outerShdw blurRad="50800" dist="38100" dir="2700000" algn="tl" rotWithShape="0">
            <a:prstClr val="black">
              <a:alpha val="40000"/>
            </a:prstClr>
          </a:outerShdw>
        </a:effectLst>
      </dgm:spPr>
      <dgm:t>
        <a:bodyPr/>
        <a:lstStyle/>
        <a:p>
          <a:endParaRPr lang="it-IT"/>
        </a:p>
      </dgm:t>
    </dgm:pt>
    <dgm:pt modelId="{E1FFD44F-CC99-1649-8E2B-523B3CB4A0E3}">
      <dgm:prSet phldrT="[Testo]" custT="1"/>
      <dgm:spPr>
        <a:effectLst>
          <a:outerShdw blurRad="50800" dist="38100" dir="2700000" algn="tl" rotWithShape="0">
            <a:prstClr val="black">
              <a:alpha val="40000"/>
            </a:prstClr>
          </a:outerShdw>
        </a:effectLst>
      </dgm:spPr>
      <dgm:t>
        <a:bodyPr/>
        <a:lstStyle/>
        <a:p>
          <a:r>
            <a:rPr lang="it-IT" sz="1200" dirty="0"/>
            <a:t>Resize </a:t>
          </a:r>
        </a:p>
        <a:p>
          <a:r>
            <a:rPr lang="it-IT" sz="1200" dirty="0"/>
            <a:t>&amp; </a:t>
          </a:r>
        </a:p>
        <a:p>
          <a:r>
            <a:rPr lang="it-IT" sz="1200" dirty="0"/>
            <a:t>Reshape</a:t>
          </a:r>
        </a:p>
      </dgm:t>
    </dgm:pt>
    <dgm:pt modelId="{00A3E3B4-C26F-CD4C-909E-0AEC7472F37A}" type="parTrans" cxnId="{78A8DE8D-4E29-224B-A29C-86DD59935E31}">
      <dgm:prSet/>
      <dgm:spPr/>
      <dgm:t>
        <a:bodyPr/>
        <a:lstStyle/>
        <a:p>
          <a:endParaRPr lang="it-IT"/>
        </a:p>
      </dgm:t>
    </dgm:pt>
    <dgm:pt modelId="{CF5E57BA-24F6-5E48-B9FD-DEC698C634D0}" type="sibTrans" cxnId="{78A8DE8D-4E29-224B-A29C-86DD59935E31}">
      <dgm:prSet/>
      <dgm:spPr>
        <a:effectLst>
          <a:outerShdw blurRad="50800" dist="38100" dir="2700000" algn="tl" rotWithShape="0">
            <a:prstClr val="black">
              <a:alpha val="40000"/>
            </a:prstClr>
          </a:outerShdw>
        </a:effectLst>
      </dgm:spPr>
      <dgm:t>
        <a:bodyPr/>
        <a:lstStyle/>
        <a:p>
          <a:endParaRPr lang="it-IT"/>
        </a:p>
      </dgm:t>
    </dgm:pt>
    <dgm:pt modelId="{0475E1BF-DF9D-D243-9ECE-A586FE94120F}">
      <dgm:prSet phldrT="[Testo]" custT="1"/>
      <dgm:spPr>
        <a:effectLst>
          <a:outerShdw blurRad="50800" dist="38100" dir="2700000" algn="tl" rotWithShape="0">
            <a:prstClr val="black">
              <a:alpha val="40000"/>
            </a:prstClr>
          </a:outerShdw>
        </a:effectLst>
      </dgm:spPr>
      <dgm:t>
        <a:bodyPr/>
        <a:lstStyle/>
        <a:p>
          <a:r>
            <a:rPr lang="it-IT" sz="1200" dirty="0"/>
            <a:t>Normalizzazione</a:t>
          </a:r>
        </a:p>
      </dgm:t>
    </dgm:pt>
    <dgm:pt modelId="{E4F5322A-41CE-7D42-9BA5-B724DEAC9687}" type="parTrans" cxnId="{380572E2-0F40-9F4E-8ADF-83A0A71E2C82}">
      <dgm:prSet/>
      <dgm:spPr/>
      <dgm:t>
        <a:bodyPr/>
        <a:lstStyle/>
        <a:p>
          <a:endParaRPr lang="it-IT"/>
        </a:p>
      </dgm:t>
    </dgm:pt>
    <dgm:pt modelId="{43FFB4AF-24A0-F149-A4F1-7954E2580B5B}" type="sibTrans" cxnId="{380572E2-0F40-9F4E-8ADF-83A0A71E2C82}">
      <dgm:prSet/>
      <dgm:spPr/>
      <dgm:t>
        <a:bodyPr/>
        <a:lstStyle/>
        <a:p>
          <a:endParaRPr lang="it-IT"/>
        </a:p>
      </dgm:t>
    </dgm:pt>
    <dgm:pt modelId="{42B3E7FF-B0D3-4840-A9B7-A30F0F35258B}" type="pres">
      <dgm:prSet presAssocID="{0D0F499C-375F-3645-876B-CC993F359B41}" presName="Name0" presStyleCnt="0">
        <dgm:presLayoutVars>
          <dgm:dir/>
          <dgm:resizeHandles val="exact"/>
        </dgm:presLayoutVars>
      </dgm:prSet>
      <dgm:spPr/>
    </dgm:pt>
    <dgm:pt modelId="{E959D19F-FDA2-9345-BD80-00F99182F224}" type="pres">
      <dgm:prSet presAssocID="{82E6C285-828C-0C4F-B71A-B6D55F3FC210}" presName="composite" presStyleCnt="0"/>
      <dgm:spPr/>
    </dgm:pt>
    <dgm:pt modelId="{6B313090-1382-D342-9F7B-1F4CABE9DB5E}" type="pres">
      <dgm:prSet presAssocID="{82E6C285-828C-0C4F-B71A-B6D55F3FC210}" presName="imagSh" presStyleLbl="bgImgPlace1" presStyleIdx="0"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18902E81-1FF1-8845-93BA-1020F8FFBFC6}" type="pres">
      <dgm:prSet presAssocID="{82E6C285-828C-0C4F-B71A-B6D55F3FC210}" presName="txNode" presStyleLbl="node1" presStyleIdx="0" presStyleCnt="3">
        <dgm:presLayoutVars>
          <dgm:bulletEnabled val="1"/>
        </dgm:presLayoutVars>
      </dgm:prSet>
      <dgm:spPr/>
    </dgm:pt>
    <dgm:pt modelId="{A4760A3D-C08B-7E4B-B095-8CE28ABCF141}" type="pres">
      <dgm:prSet presAssocID="{4FEFE7AD-ED81-5D47-A4D3-7073937B3AD2}" presName="sibTrans" presStyleLbl="sibTrans2D1" presStyleIdx="0" presStyleCnt="2"/>
      <dgm:spPr/>
    </dgm:pt>
    <dgm:pt modelId="{68FD82ED-50F4-DB4B-9539-274E96D732C4}" type="pres">
      <dgm:prSet presAssocID="{4FEFE7AD-ED81-5D47-A4D3-7073937B3AD2}" presName="connTx" presStyleLbl="sibTrans2D1" presStyleIdx="0" presStyleCnt="2"/>
      <dgm:spPr/>
    </dgm:pt>
    <dgm:pt modelId="{95FFA523-0012-3042-BA34-6C83CBDD572E}" type="pres">
      <dgm:prSet presAssocID="{E1FFD44F-CC99-1649-8E2B-523B3CB4A0E3}" presName="composite" presStyleCnt="0"/>
      <dgm:spPr/>
    </dgm:pt>
    <dgm:pt modelId="{5D2D854D-3C4D-F949-A626-BD2304E3AA71}" type="pres">
      <dgm:prSet presAssocID="{E1FFD44F-CC99-1649-8E2B-523B3CB4A0E3}" presName="imagSh" presStyleLbl="bgImgPlace1" presStyleIdx="1"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D79D5669-BB8D-9E4E-B0BF-29F959519062}" type="pres">
      <dgm:prSet presAssocID="{E1FFD44F-CC99-1649-8E2B-523B3CB4A0E3}" presName="txNode" presStyleLbl="node1" presStyleIdx="1" presStyleCnt="3">
        <dgm:presLayoutVars>
          <dgm:bulletEnabled val="1"/>
        </dgm:presLayoutVars>
      </dgm:prSet>
      <dgm:spPr/>
    </dgm:pt>
    <dgm:pt modelId="{6BC6D337-1386-9840-BA23-744DCB33D8E6}" type="pres">
      <dgm:prSet presAssocID="{CF5E57BA-24F6-5E48-B9FD-DEC698C634D0}" presName="sibTrans" presStyleLbl="sibTrans2D1" presStyleIdx="1" presStyleCnt="2"/>
      <dgm:spPr/>
    </dgm:pt>
    <dgm:pt modelId="{95758A7F-A000-D044-AA9D-F5F018702209}" type="pres">
      <dgm:prSet presAssocID="{CF5E57BA-24F6-5E48-B9FD-DEC698C634D0}" presName="connTx" presStyleLbl="sibTrans2D1" presStyleIdx="1" presStyleCnt="2"/>
      <dgm:spPr/>
    </dgm:pt>
    <dgm:pt modelId="{C0F7C14C-FE69-3B46-895F-8A9A09974225}" type="pres">
      <dgm:prSet presAssocID="{0475E1BF-DF9D-D243-9ECE-A586FE94120F}" presName="composite" presStyleCnt="0"/>
      <dgm:spPr/>
    </dgm:pt>
    <dgm:pt modelId="{087B2470-A652-9643-A38C-7994C8DF493B}" type="pres">
      <dgm:prSet presAssocID="{0475E1BF-DF9D-D243-9ECE-A586FE94120F}" presName="imagSh" presStyleLbl="bgImgPlace1" presStyleIdx="2"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5FBB8F5A-F355-1E49-B632-31768B2DD99F}" type="pres">
      <dgm:prSet presAssocID="{0475E1BF-DF9D-D243-9ECE-A586FE94120F}" presName="txNode" presStyleLbl="node1" presStyleIdx="2" presStyleCnt="3">
        <dgm:presLayoutVars>
          <dgm:bulletEnabled val="1"/>
        </dgm:presLayoutVars>
      </dgm:prSet>
      <dgm:spPr/>
    </dgm:pt>
  </dgm:ptLst>
  <dgm:cxnLst>
    <dgm:cxn modelId="{7BAA6E0A-5860-1F40-B920-5D7C7DE62A31}" type="presOf" srcId="{0D0F499C-375F-3645-876B-CC993F359B41}" destId="{42B3E7FF-B0D3-4840-A9B7-A30F0F35258B}" srcOrd="0" destOrd="0" presId="urn:microsoft.com/office/officeart/2005/8/layout/hProcess10"/>
    <dgm:cxn modelId="{21DD260F-9418-A645-9B46-E4F9184B815B}" type="presOf" srcId="{82E6C285-828C-0C4F-B71A-B6D55F3FC210}" destId="{18902E81-1FF1-8845-93BA-1020F8FFBFC6}" srcOrd="0" destOrd="0" presId="urn:microsoft.com/office/officeart/2005/8/layout/hProcess10"/>
    <dgm:cxn modelId="{7F31FD52-4C7D-7146-9A8E-C56213BFF4A1}" type="presOf" srcId="{0475E1BF-DF9D-D243-9ECE-A586FE94120F}" destId="{5FBB8F5A-F355-1E49-B632-31768B2DD99F}" srcOrd="0" destOrd="0" presId="urn:microsoft.com/office/officeart/2005/8/layout/hProcess10"/>
    <dgm:cxn modelId="{78A8DE8D-4E29-224B-A29C-86DD59935E31}" srcId="{0D0F499C-375F-3645-876B-CC993F359B41}" destId="{E1FFD44F-CC99-1649-8E2B-523B3CB4A0E3}" srcOrd="1" destOrd="0" parTransId="{00A3E3B4-C26F-CD4C-909E-0AEC7472F37A}" sibTransId="{CF5E57BA-24F6-5E48-B9FD-DEC698C634D0}"/>
    <dgm:cxn modelId="{8C08F3AE-591C-B643-AE84-A8737838C190}" srcId="{0D0F499C-375F-3645-876B-CC993F359B41}" destId="{82E6C285-828C-0C4F-B71A-B6D55F3FC210}" srcOrd="0" destOrd="0" parTransId="{66008F5C-C244-9747-A043-2D9809EF161F}" sibTransId="{4FEFE7AD-ED81-5D47-A4D3-7073937B3AD2}"/>
    <dgm:cxn modelId="{0455FCC5-2669-5E4D-A6C0-05C1224479B6}" type="presOf" srcId="{CF5E57BA-24F6-5E48-B9FD-DEC698C634D0}" destId="{6BC6D337-1386-9840-BA23-744DCB33D8E6}" srcOrd="0" destOrd="0" presId="urn:microsoft.com/office/officeart/2005/8/layout/hProcess10"/>
    <dgm:cxn modelId="{9CE7F7C7-ADA6-E543-AFC3-AE96D156D4CA}" type="presOf" srcId="{4FEFE7AD-ED81-5D47-A4D3-7073937B3AD2}" destId="{A4760A3D-C08B-7E4B-B095-8CE28ABCF141}" srcOrd="0" destOrd="0" presId="urn:microsoft.com/office/officeart/2005/8/layout/hProcess10"/>
    <dgm:cxn modelId="{8F67D5DC-8411-EA45-A431-ECE9EC5C5792}" type="presOf" srcId="{4FEFE7AD-ED81-5D47-A4D3-7073937B3AD2}" destId="{68FD82ED-50F4-DB4B-9539-274E96D732C4}" srcOrd="1" destOrd="0" presId="urn:microsoft.com/office/officeart/2005/8/layout/hProcess10"/>
    <dgm:cxn modelId="{2A1F9FDF-ED41-5545-AAB7-2D70139C904E}" type="presOf" srcId="{E1FFD44F-CC99-1649-8E2B-523B3CB4A0E3}" destId="{D79D5669-BB8D-9E4E-B0BF-29F959519062}" srcOrd="0" destOrd="0" presId="urn:microsoft.com/office/officeart/2005/8/layout/hProcess10"/>
    <dgm:cxn modelId="{380572E2-0F40-9F4E-8ADF-83A0A71E2C82}" srcId="{0D0F499C-375F-3645-876B-CC993F359B41}" destId="{0475E1BF-DF9D-D243-9ECE-A586FE94120F}" srcOrd="2" destOrd="0" parTransId="{E4F5322A-41CE-7D42-9BA5-B724DEAC9687}" sibTransId="{43FFB4AF-24A0-F149-A4F1-7954E2580B5B}"/>
    <dgm:cxn modelId="{EEFF88FB-75FE-B74B-86F3-46B3CF0717B3}" type="presOf" srcId="{CF5E57BA-24F6-5E48-B9FD-DEC698C634D0}" destId="{95758A7F-A000-D044-AA9D-F5F018702209}" srcOrd="1" destOrd="0" presId="urn:microsoft.com/office/officeart/2005/8/layout/hProcess10"/>
    <dgm:cxn modelId="{0D936334-85C1-B746-AE18-B2D5FAC1C827}" type="presParOf" srcId="{42B3E7FF-B0D3-4840-A9B7-A30F0F35258B}" destId="{E959D19F-FDA2-9345-BD80-00F99182F224}" srcOrd="0" destOrd="0" presId="urn:microsoft.com/office/officeart/2005/8/layout/hProcess10"/>
    <dgm:cxn modelId="{34357646-ECB7-D945-B371-9C37C40BA79D}" type="presParOf" srcId="{E959D19F-FDA2-9345-BD80-00F99182F224}" destId="{6B313090-1382-D342-9F7B-1F4CABE9DB5E}" srcOrd="0" destOrd="0" presId="urn:microsoft.com/office/officeart/2005/8/layout/hProcess10"/>
    <dgm:cxn modelId="{5E7B9815-7F8F-9A4B-A383-E1B463A252F0}" type="presParOf" srcId="{E959D19F-FDA2-9345-BD80-00F99182F224}" destId="{18902E81-1FF1-8845-93BA-1020F8FFBFC6}" srcOrd="1" destOrd="0" presId="urn:microsoft.com/office/officeart/2005/8/layout/hProcess10"/>
    <dgm:cxn modelId="{62E6E3CD-C041-1C4D-ADBA-163051BC52C3}" type="presParOf" srcId="{42B3E7FF-B0D3-4840-A9B7-A30F0F35258B}" destId="{A4760A3D-C08B-7E4B-B095-8CE28ABCF141}" srcOrd="1" destOrd="0" presId="urn:microsoft.com/office/officeart/2005/8/layout/hProcess10"/>
    <dgm:cxn modelId="{53096024-1313-1E4C-8A7A-BB77928A2012}" type="presParOf" srcId="{A4760A3D-C08B-7E4B-B095-8CE28ABCF141}" destId="{68FD82ED-50F4-DB4B-9539-274E96D732C4}" srcOrd="0" destOrd="0" presId="urn:microsoft.com/office/officeart/2005/8/layout/hProcess10"/>
    <dgm:cxn modelId="{1722F1F3-DB5A-6049-A983-75EB55573441}" type="presParOf" srcId="{42B3E7FF-B0D3-4840-A9B7-A30F0F35258B}" destId="{95FFA523-0012-3042-BA34-6C83CBDD572E}" srcOrd="2" destOrd="0" presId="urn:microsoft.com/office/officeart/2005/8/layout/hProcess10"/>
    <dgm:cxn modelId="{0593FA1C-7312-F644-AA1A-9D6439463ED7}" type="presParOf" srcId="{95FFA523-0012-3042-BA34-6C83CBDD572E}" destId="{5D2D854D-3C4D-F949-A626-BD2304E3AA71}" srcOrd="0" destOrd="0" presId="urn:microsoft.com/office/officeart/2005/8/layout/hProcess10"/>
    <dgm:cxn modelId="{727F6F74-FCE2-5F4D-B5CE-3C37C0BF395A}" type="presParOf" srcId="{95FFA523-0012-3042-BA34-6C83CBDD572E}" destId="{D79D5669-BB8D-9E4E-B0BF-29F959519062}" srcOrd="1" destOrd="0" presId="urn:microsoft.com/office/officeart/2005/8/layout/hProcess10"/>
    <dgm:cxn modelId="{C943F488-11CB-9D46-A0F8-279231FC8F70}" type="presParOf" srcId="{42B3E7FF-B0D3-4840-A9B7-A30F0F35258B}" destId="{6BC6D337-1386-9840-BA23-744DCB33D8E6}" srcOrd="3" destOrd="0" presId="urn:microsoft.com/office/officeart/2005/8/layout/hProcess10"/>
    <dgm:cxn modelId="{08A77CC1-8DEF-CD47-9C3D-D4818D9D4EF9}" type="presParOf" srcId="{6BC6D337-1386-9840-BA23-744DCB33D8E6}" destId="{95758A7F-A000-D044-AA9D-F5F018702209}" srcOrd="0" destOrd="0" presId="urn:microsoft.com/office/officeart/2005/8/layout/hProcess10"/>
    <dgm:cxn modelId="{A2F5FCF9-A4CA-AB44-A0BB-2AD2A463836B}" type="presParOf" srcId="{42B3E7FF-B0D3-4840-A9B7-A30F0F35258B}" destId="{C0F7C14C-FE69-3B46-895F-8A9A09974225}" srcOrd="4" destOrd="0" presId="urn:microsoft.com/office/officeart/2005/8/layout/hProcess10"/>
    <dgm:cxn modelId="{4D477E61-B249-9C48-B373-0CEA1FCD4DE7}" type="presParOf" srcId="{C0F7C14C-FE69-3B46-895F-8A9A09974225}" destId="{087B2470-A652-9643-A38C-7994C8DF493B}" srcOrd="0" destOrd="0" presId="urn:microsoft.com/office/officeart/2005/8/layout/hProcess10"/>
    <dgm:cxn modelId="{23754C5A-917C-E445-890F-84F98007F91A}" type="presParOf" srcId="{C0F7C14C-FE69-3B46-895F-8A9A09974225}" destId="{5FBB8F5A-F355-1E49-B632-31768B2DD99F}" srcOrd="1" destOrd="0" presId="urn:microsoft.com/office/officeart/2005/8/layout/hProcess10"/>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01F9D-C212-D241-A552-AAAEA53C4401}">
      <dsp:nvSpPr>
        <dsp:cNvPr id="0" name=""/>
        <dsp:cNvSpPr/>
      </dsp:nvSpPr>
      <dsp:spPr>
        <a:xfrm>
          <a:off x="0" y="378319"/>
          <a:ext cx="6303729"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3523CD60-C8A0-EA46-A072-794BE5BC18A6}">
      <dsp:nvSpPr>
        <dsp:cNvPr id="0" name=""/>
        <dsp:cNvSpPr/>
      </dsp:nvSpPr>
      <dsp:spPr>
        <a:xfrm>
          <a:off x="315186" y="127399"/>
          <a:ext cx="441261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Introduzione</a:t>
          </a:r>
        </a:p>
      </dsp:txBody>
      <dsp:txXfrm>
        <a:off x="339684" y="151897"/>
        <a:ext cx="4363614" cy="452844"/>
      </dsp:txXfrm>
    </dsp:sp>
    <dsp:sp modelId="{18367900-561C-6245-B721-A5E843AFB51D}">
      <dsp:nvSpPr>
        <dsp:cNvPr id="0" name=""/>
        <dsp:cNvSpPr/>
      </dsp:nvSpPr>
      <dsp:spPr>
        <a:xfrm>
          <a:off x="0" y="1149439"/>
          <a:ext cx="6303729" cy="428400"/>
        </a:xfrm>
        <a:prstGeom prst="rect">
          <a:avLst/>
        </a:prstGeom>
        <a:solidFill>
          <a:schemeClr val="lt1">
            <a:alpha val="90000"/>
            <a:hueOff val="0"/>
            <a:satOff val="0"/>
            <a:lumOff val="0"/>
            <a:alphaOff val="0"/>
          </a:schemeClr>
        </a:solidFill>
        <a:ln w="12700" cap="flat" cmpd="sng" algn="ctr">
          <a:solidFill>
            <a:schemeClr val="accent2">
              <a:hueOff val="499944"/>
              <a:satOff val="-1708"/>
              <a:lumOff val="-1797"/>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2FB1A8B-C586-5E46-83C6-45751855AACA}">
      <dsp:nvSpPr>
        <dsp:cNvPr id="0" name=""/>
        <dsp:cNvSpPr/>
      </dsp:nvSpPr>
      <dsp:spPr>
        <a:xfrm>
          <a:off x="315186" y="898519"/>
          <a:ext cx="4412610" cy="501840"/>
        </a:xfrm>
        <a:prstGeom prst="roundRect">
          <a:avLst/>
        </a:prstGeom>
        <a:solidFill>
          <a:schemeClr val="accent2">
            <a:hueOff val="499944"/>
            <a:satOff val="-1708"/>
            <a:lumOff val="-1797"/>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Lavori in letteratura</a:t>
          </a:r>
        </a:p>
      </dsp:txBody>
      <dsp:txXfrm>
        <a:off x="339684" y="923017"/>
        <a:ext cx="4363614" cy="452844"/>
      </dsp:txXfrm>
    </dsp:sp>
    <dsp:sp modelId="{E0BFDBF1-F540-2647-A1D3-D1EE197B4600}">
      <dsp:nvSpPr>
        <dsp:cNvPr id="0" name=""/>
        <dsp:cNvSpPr/>
      </dsp:nvSpPr>
      <dsp:spPr>
        <a:xfrm>
          <a:off x="0" y="1920559"/>
          <a:ext cx="6303729" cy="428400"/>
        </a:xfrm>
        <a:prstGeom prst="rect">
          <a:avLst/>
        </a:prstGeom>
        <a:solidFill>
          <a:schemeClr val="lt1">
            <a:alpha val="90000"/>
            <a:hueOff val="0"/>
            <a:satOff val="0"/>
            <a:lumOff val="0"/>
            <a:alphaOff val="0"/>
          </a:schemeClr>
        </a:solidFill>
        <a:ln w="12700" cap="flat" cmpd="sng" algn="ctr">
          <a:solidFill>
            <a:schemeClr val="accent2">
              <a:hueOff val="999888"/>
              <a:satOff val="-3416"/>
              <a:lumOff val="-3594"/>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9C3FFFA-9635-EE43-9920-CE773F599D6A}">
      <dsp:nvSpPr>
        <dsp:cNvPr id="0" name=""/>
        <dsp:cNvSpPr/>
      </dsp:nvSpPr>
      <dsp:spPr>
        <a:xfrm>
          <a:off x="315186" y="1669639"/>
          <a:ext cx="4412610" cy="501840"/>
        </a:xfrm>
        <a:prstGeom prst="roundRect">
          <a:avLst/>
        </a:prstGeom>
        <a:solidFill>
          <a:schemeClr val="accent2">
            <a:hueOff val="999888"/>
            <a:satOff val="-3416"/>
            <a:lumOff val="-359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Analisi del dataset</a:t>
          </a:r>
        </a:p>
      </dsp:txBody>
      <dsp:txXfrm>
        <a:off x="339684" y="1694137"/>
        <a:ext cx="4363614" cy="452844"/>
      </dsp:txXfrm>
    </dsp:sp>
    <dsp:sp modelId="{750B5C78-8B79-2A4D-987D-DBE3ADFEADC6}">
      <dsp:nvSpPr>
        <dsp:cNvPr id="0" name=""/>
        <dsp:cNvSpPr/>
      </dsp:nvSpPr>
      <dsp:spPr>
        <a:xfrm>
          <a:off x="0" y="2691679"/>
          <a:ext cx="6303729" cy="428400"/>
        </a:xfrm>
        <a:prstGeom prst="rect">
          <a:avLst/>
        </a:prstGeom>
        <a:solidFill>
          <a:schemeClr val="lt1">
            <a:alpha val="90000"/>
            <a:hueOff val="0"/>
            <a:satOff val="0"/>
            <a:lumOff val="0"/>
            <a:alphaOff val="0"/>
          </a:schemeClr>
        </a:solidFill>
        <a:ln w="12700" cap="flat" cmpd="sng" algn="ctr">
          <a:solidFill>
            <a:schemeClr val="accent2">
              <a:hueOff val="1499832"/>
              <a:satOff val="-5124"/>
              <a:lumOff val="-5392"/>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ACFAED-3024-5848-88A3-E368F6DD023D}">
      <dsp:nvSpPr>
        <dsp:cNvPr id="0" name=""/>
        <dsp:cNvSpPr/>
      </dsp:nvSpPr>
      <dsp:spPr>
        <a:xfrm>
          <a:off x="315186" y="2440759"/>
          <a:ext cx="4412610" cy="50184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Lavoro svolto</a:t>
          </a:r>
        </a:p>
      </dsp:txBody>
      <dsp:txXfrm>
        <a:off x="339684" y="2465257"/>
        <a:ext cx="4363614" cy="452844"/>
      </dsp:txXfrm>
    </dsp:sp>
    <dsp:sp modelId="{7058FF4E-3830-A74D-8A08-927FDAA875B5}">
      <dsp:nvSpPr>
        <dsp:cNvPr id="0" name=""/>
        <dsp:cNvSpPr/>
      </dsp:nvSpPr>
      <dsp:spPr>
        <a:xfrm>
          <a:off x="0" y="3462799"/>
          <a:ext cx="6303729" cy="428400"/>
        </a:xfrm>
        <a:prstGeom prst="rect">
          <a:avLst/>
        </a:prstGeom>
        <a:solidFill>
          <a:schemeClr val="lt1">
            <a:alpha val="90000"/>
            <a:hueOff val="0"/>
            <a:satOff val="0"/>
            <a:lumOff val="0"/>
            <a:alphaOff val="0"/>
          </a:schemeClr>
        </a:solidFill>
        <a:ln w="12700" cap="flat" cmpd="sng" algn="ctr">
          <a:solidFill>
            <a:schemeClr val="accent2">
              <a:hueOff val="1999777"/>
              <a:satOff val="-6832"/>
              <a:lumOff val="-7189"/>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053D9DAC-828F-9846-859D-E43FB7C3ACE1}">
      <dsp:nvSpPr>
        <dsp:cNvPr id="0" name=""/>
        <dsp:cNvSpPr/>
      </dsp:nvSpPr>
      <dsp:spPr>
        <a:xfrm>
          <a:off x="315186" y="3211879"/>
          <a:ext cx="4412610" cy="501840"/>
        </a:xfrm>
        <a:prstGeom prst="roundRect">
          <a:avLst/>
        </a:prstGeom>
        <a:solidFill>
          <a:schemeClr val="accent2">
            <a:hueOff val="1999777"/>
            <a:satOff val="-6832"/>
            <a:lumOff val="-7189"/>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Valutazioni</a:t>
          </a:r>
        </a:p>
      </dsp:txBody>
      <dsp:txXfrm>
        <a:off x="339684" y="3236377"/>
        <a:ext cx="4363614" cy="452844"/>
      </dsp:txXfrm>
    </dsp:sp>
    <dsp:sp modelId="{7A003185-3D63-3B4B-80ED-1D5093AA3E2B}">
      <dsp:nvSpPr>
        <dsp:cNvPr id="0" name=""/>
        <dsp:cNvSpPr/>
      </dsp:nvSpPr>
      <dsp:spPr>
        <a:xfrm>
          <a:off x="0" y="4233919"/>
          <a:ext cx="6303729" cy="428400"/>
        </a:xfrm>
        <a:prstGeom prst="rect">
          <a:avLst/>
        </a:prstGeom>
        <a:solidFill>
          <a:schemeClr val="lt1">
            <a:alpha val="90000"/>
            <a:hueOff val="0"/>
            <a:satOff val="0"/>
            <a:lumOff val="0"/>
            <a:alphaOff val="0"/>
          </a:schemeClr>
        </a:solidFill>
        <a:ln w="12700" cap="flat" cmpd="sng" algn="ctr">
          <a:solidFill>
            <a:schemeClr val="accent2">
              <a:hueOff val="2499721"/>
              <a:satOff val="-8540"/>
              <a:lumOff val="-8986"/>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9B6FBFC9-A490-CB48-9BC1-35382BB26FC7}">
      <dsp:nvSpPr>
        <dsp:cNvPr id="0" name=""/>
        <dsp:cNvSpPr/>
      </dsp:nvSpPr>
      <dsp:spPr>
        <a:xfrm>
          <a:off x="315186" y="3982999"/>
          <a:ext cx="4412610" cy="501840"/>
        </a:xfrm>
        <a:prstGeom prst="roundRect">
          <a:avLst/>
        </a:prstGeom>
        <a:solidFill>
          <a:schemeClr val="accent2">
            <a:hueOff val="2499721"/>
            <a:satOff val="-8540"/>
            <a:lumOff val="-8986"/>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Demo</a:t>
          </a:r>
        </a:p>
      </dsp:txBody>
      <dsp:txXfrm>
        <a:off x="339684" y="4007497"/>
        <a:ext cx="4363614" cy="452844"/>
      </dsp:txXfrm>
    </dsp:sp>
    <dsp:sp modelId="{9F7FE5FE-DD82-6F47-B9E4-C6602003C5DE}">
      <dsp:nvSpPr>
        <dsp:cNvPr id="0" name=""/>
        <dsp:cNvSpPr/>
      </dsp:nvSpPr>
      <dsp:spPr>
        <a:xfrm>
          <a:off x="0" y="5005039"/>
          <a:ext cx="6303729" cy="428400"/>
        </a:xfrm>
        <a:prstGeom prst="rect">
          <a:avLst/>
        </a:prstGeom>
        <a:solidFill>
          <a:schemeClr val="lt1">
            <a:alpha val="90000"/>
            <a:hueOff val="0"/>
            <a:satOff val="0"/>
            <a:lumOff val="0"/>
            <a:alphaOff val="0"/>
          </a:schemeClr>
        </a:solidFill>
        <a:ln w="12700" cap="flat" cmpd="sng" algn="ctr">
          <a:solidFill>
            <a:schemeClr val="accent2">
              <a:hueOff val="2999665"/>
              <a:satOff val="-10248"/>
              <a:lumOff val="-10783"/>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202A48C-8718-AD42-A8E3-75CCA7B5C5AC}">
      <dsp:nvSpPr>
        <dsp:cNvPr id="0" name=""/>
        <dsp:cNvSpPr/>
      </dsp:nvSpPr>
      <dsp:spPr>
        <a:xfrm>
          <a:off x="315186" y="4754119"/>
          <a:ext cx="4412610" cy="50184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Conclusioni</a:t>
          </a:r>
        </a:p>
      </dsp:txBody>
      <dsp:txXfrm>
        <a:off x="339684" y="4778617"/>
        <a:ext cx="436361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13090-1382-D342-9F7B-1F4CABE9DB5E}">
      <dsp:nvSpPr>
        <dsp:cNvPr id="0" name=""/>
        <dsp:cNvSpPr/>
      </dsp:nvSpPr>
      <dsp:spPr>
        <a:xfrm>
          <a:off x="2890"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902E81-1FF1-8845-93BA-1020F8FFBFC6}">
      <dsp:nvSpPr>
        <dsp:cNvPr id="0" name=""/>
        <dsp:cNvSpPr/>
      </dsp:nvSpPr>
      <dsp:spPr>
        <a:xfrm>
          <a:off x="224583"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Caricamento</a:t>
          </a:r>
        </a:p>
      </dsp:txBody>
      <dsp:txXfrm>
        <a:off x="264469" y="1704823"/>
        <a:ext cx="1282053" cy="1282053"/>
      </dsp:txXfrm>
    </dsp:sp>
    <dsp:sp modelId="{A4760A3D-C08B-7E4B-B095-8CE28ABCF141}">
      <dsp:nvSpPr>
        <dsp:cNvPr id="0" name=""/>
        <dsp:cNvSpPr/>
      </dsp:nvSpPr>
      <dsp:spPr>
        <a:xfrm>
          <a:off x="1627033"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1627033" y="1430586"/>
        <a:ext cx="183622" cy="196337"/>
      </dsp:txXfrm>
    </dsp:sp>
    <dsp:sp modelId="{5D2D854D-3C4D-F949-A626-BD2304E3AA71}">
      <dsp:nvSpPr>
        <dsp:cNvPr id="0" name=""/>
        <dsp:cNvSpPr/>
      </dsp:nvSpPr>
      <dsp:spPr>
        <a:xfrm>
          <a:off x="2114194"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79D5669-BB8D-9E4E-B0BF-29F959519062}">
      <dsp:nvSpPr>
        <dsp:cNvPr id="0" name=""/>
        <dsp:cNvSpPr/>
      </dsp:nvSpPr>
      <dsp:spPr>
        <a:xfrm>
          <a:off x="2335887"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Resize </a:t>
          </a:r>
        </a:p>
        <a:p>
          <a:pPr marL="0" lvl="0" indent="0" algn="ctr" defTabSz="533400">
            <a:lnSpc>
              <a:spcPct val="90000"/>
            </a:lnSpc>
            <a:spcBef>
              <a:spcPct val="0"/>
            </a:spcBef>
            <a:spcAft>
              <a:spcPct val="35000"/>
            </a:spcAft>
            <a:buNone/>
          </a:pPr>
          <a:r>
            <a:rPr lang="it-IT" sz="1200" kern="1200" dirty="0"/>
            <a:t>&amp; </a:t>
          </a:r>
        </a:p>
        <a:p>
          <a:pPr marL="0" lvl="0" indent="0" algn="ctr" defTabSz="533400">
            <a:lnSpc>
              <a:spcPct val="90000"/>
            </a:lnSpc>
            <a:spcBef>
              <a:spcPct val="0"/>
            </a:spcBef>
            <a:spcAft>
              <a:spcPct val="35000"/>
            </a:spcAft>
            <a:buNone/>
          </a:pPr>
          <a:r>
            <a:rPr lang="it-IT" sz="1200" kern="1200" dirty="0"/>
            <a:t>Reshape</a:t>
          </a:r>
        </a:p>
      </dsp:txBody>
      <dsp:txXfrm>
        <a:off x="2375773" y="1704823"/>
        <a:ext cx="1282053" cy="1282053"/>
      </dsp:txXfrm>
    </dsp:sp>
    <dsp:sp modelId="{6BC6D337-1386-9840-BA23-744DCB33D8E6}">
      <dsp:nvSpPr>
        <dsp:cNvPr id="0" name=""/>
        <dsp:cNvSpPr/>
      </dsp:nvSpPr>
      <dsp:spPr>
        <a:xfrm>
          <a:off x="3738337"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3738337" y="1430586"/>
        <a:ext cx="183622" cy="196337"/>
      </dsp:txXfrm>
    </dsp:sp>
    <dsp:sp modelId="{087B2470-A652-9643-A38C-7994C8DF493B}">
      <dsp:nvSpPr>
        <dsp:cNvPr id="0" name=""/>
        <dsp:cNvSpPr/>
      </dsp:nvSpPr>
      <dsp:spPr>
        <a:xfrm>
          <a:off x="4225498"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FBB8F5A-F355-1E49-B632-31768B2DD99F}">
      <dsp:nvSpPr>
        <dsp:cNvPr id="0" name=""/>
        <dsp:cNvSpPr/>
      </dsp:nvSpPr>
      <dsp:spPr>
        <a:xfrm>
          <a:off x="4447191"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Normalizzazione</a:t>
          </a:r>
        </a:p>
      </dsp:txBody>
      <dsp:txXfrm>
        <a:off x="4487077" y="1704823"/>
        <a:ext cx="1282053" cy="12820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8624B-D321-B44D-A65C-8FD7CE9C9201}" type="datetimeFigureOut">
              <a:rPr lang="it-IT" smtClean="0"/>
              <a:t>30/08/20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90F9F-C8EA-D84D-8D41-2F0E02ECC70B}" type="slidenum">
              <a:rPr lang="it-IT" smtClean="0"/>
              <a:t>‹N›</a:t>
            </a:fld>
            <a:endParaRPr lang="it-IT"/>
          </a:p>
        </p:txBody>
      </p:sp>
    </p:spTree>
    <p:extLst>
      <p:ext uri="{BB962C8B-B14F-4D97-AF65-F5344CB8AC3E}">
        <p14:creationId xmlns:p14="http://schemas.microsoft.com/office/powerpoint/2010/main" val="139490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1</a:t>
            </a:fld>
            <a:endParaRPr lang="it-IT"/>
          </a:p>
        </p:txBody>
      </p:sp>
    </p:spTree>
    <p:extLst>
      <p:ext uri="{BB962C8B-B14F-4D97-AF65-F5344CB8AC3E}">
        <p14:creationId xmlns:p14="http://schemas.microsoft.com/office/powerpoint/2010/main" val="270218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50</a:t>
            </a:fld>
            <a:endParaRPr lang="it-IT"/>
          </a:p>
        </p:txBody>
      </p:sp>
    </p:spTree>
    <p:extLst>
      <p:ext uri="{BB962C8B-B14F-4D97-AF65-F5344CB8AC3E}">
        <p14:creationId xmlns:p14="http://schemas.microsoft.com/office/powerpoint/2010/main" val="243056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8/30/20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4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8/30/20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20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8/30/20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8/30/20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8/30/20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61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8/30/20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2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8/30/20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2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8/30/20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15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8/30/20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42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8/30/20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8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8/30/20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3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8/30/20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03916412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a:extLst>
              <a:ext uri="{FF2B5EF4-FFF2-40B4-BE49-F238E27FC236}">
                <a16:creationId xmlns:a16="http://schemas.microsoft.com/office/drawing/2014/main" id="{75735837-4B42-B24F-94F3-38697CC471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8902" y="1083455"/>
            <a:ext cx="1663200" cy="1663200"/>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348C3BD4-1473-ED44-BC99-83E0E1761FE5}"/>
              </a:ext>
            </a:extLst>
          </p:cNvPr>
          <p:cNvSpPr txBox="1"/>
          <p:nvPr/>
        </p:nvSpPr>
        <p:spPr>
          <a:xfrm>
            <a:off x="1942225" y="2899888"/>
            <a:ext cx="8077200"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800" b="1" i="1" dirty="0">
                <a:solidFill>
                  <a:schemeClr val="tx1">
                    <a:lumMod val="75000"/>
                    <a:lumOff val="25000"/>
                  </a:schemeClr>
                </a:solidFill>
                <a:latin typeface="Latin Modern Roman 12" pitchFamily="2" charset="77"/>
              </a:rPr>
              <a:t>Drive Drowsiness Detection</a:t>
            </a:r>
          </a:p>
        </p:txBody>
      </p:sp>
      <p:sp>
        <p:nvSpPr>
          <p:cNvPr id="10" name="CasellaDiTesto 9">
            <a:extLst>
              <a:ext uri="{FF2B5EF4-FFF2-40B4-BE49-F238E27FC236}">
                <a16:creationId xmlns:a16="http://schemas.microsoft.com/office/drawing/2014/main" id="{B192BE48-0920-B841-9AE3-D43C662839DE}"/>
              </a:ext>
            </a:extLst>
          </p:cNvPr>
          <p:cNvSpPr txBox="1"/>
          <p:nvPr/>
        </p:nvSpPr>
        <p:spPr>
          <a:xfrm>
            <a:off x="7876588" y="4830068"/>
            <a:ext cx="428567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Candidati:</a:t>
            </a:r>
          </a:p>
          <a:p>
            <a:r>
              <a:rPr lang="it-IT" b="1" i="1" dirty="0">
                <a:latin typeface="Latin Modern Roman 12" pitchFamily="2" charset="77"/>
              </a:rPr>
              <a:t>Domenico Trotta  	0522500810</a:t>
            </a:r>
          </a:p>
          <a:p>
            <a:r>
              <a:rPr lang="it-IT" b="1" i="1" dirty="0">
                <a:latin typeface="Latin Modern Roman 12" pitchFamily="2" charset="77"/>
              </a:rPr>
              <a:t>Michele Castellaneta 	0522500824</a:t>
            </a:r>
          </a:p>
        </p:txBody>
      </p:sp>
      <p:sp>
        <p:nvSpPr>
          <p:cNvPr id="12" name="CasellaDiTesto 11">
            <a:extLst>
              <a:ext uri="{FF2B5EF4-FFF2-40B4-BE49-F238E27FC236}">
                <a16:creationId xmlns:a16="http://schemas.microsoft.com/office/drawing/2014/main" id="{EACF4760-2D5E-D34C-A24D-C82047B66605}"/>
              </a:ext>
            </a:extLst>
          </p:cNvPr>
          <p:cNvSpPr txBox="1"/>
          <p:nvPr/>
        </p:nvSpPr>
        <p:spPr>
          <a:xfrm>
            <a:off x="4456648" y="6390916"/>
            <a:ext cx="3048355" cy="338554"/>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1600" b="1" i="1" dirty="0">
                <a:latin typeface="Latin Modern Roman 12" pitchFamily="2" charset="77"/>
              </a:rPr>
              <a:t>Anno accademico 2019/2020</a:t>
            </a:r>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593538" y="283235"/>
            <a:ext cx="6774573" cy="80021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Università degli studi di Salerno</a:t>
            </a:r>
          </a:p>
          <a:p>
            <a:endParaRPr lang="it-IT" sz="1400" b="1" i="1" dirty="0">
              <a:solidFill>
                <a:schemeClr val="tx1">
                  <a:lumMod val="75000"/>
                  <a:lumOff val="25000"/>
                </a:schemeClr>
              </a:solidFill>
            </a:endParaRPr>
          </a:p>
        </p:txBody>
      </p:sp>
      <p:sp>
        <p:nvSpPr>
          <p:cNvPr id="14" name="CasellaDiTesto 13">
            <a:extLst>
              <a:ext uri="{FF2B5EF4-FFF2-40B4-BE49-F238E27FC236}">
                <a16:creationId xmlns:a16="http://schemas.microsoft.com/office/drawing/2014/main" id="{764899D2-686A-CA4D-8942-29A83A4E86F6}"/>
              </a:ext>
            </a:extLst>
          </p:cNvPr>
          <p:cNvSpPr txBox="1"/>
          <p:nvPr/>
        </p:nvSpPr>
        <p:spPr>
          <a:xfrm>
            <a:off x="269918" y="4777877"/>
            <a:ext cx="313543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Relatori:</a:t>
            </a:r>
          </a:p>
          <a:p>
            <a:r>
              <a:rPr lang="it-IT" b="1" i="1" dirty="0">
                <a:latin typeface="Latin Modern Roman 12" pitchFamily="2" charset="77"/>
              </a:rPr>
              <a:t>Prof. re Giuseppe Polese</a:t>
            </a:r>
          </a:p>
          <a:p>
            <a:r>
              <a:rPr lang="it-IT" b="1" i="1" dirty="0" err="1">
                <a:latin typeface="Latin Modern Roman 12" pitchFamily="2" charset="77"/>
              </a:rPr>
              <a:t>Dott.re</a:t>
            </a:r>
            <a:r>
              <a:rPr lang="it-IT" b="1" i="1" dirty="0">
                <a:latin typeface="Latin Modern Roman 12" pitchFamily="2" charset="77"/>
              </a:rPr>
              <a:t> Stefano Cirillo</a:t>
            </a:r>
          </a:p>
        </p:txBody>
      </p:sp>
    </p:spTree>
    <p:extLst>
      <p:ext uri="{BB962C8B-B14F-4D97-AF65-F5344CB8AC3E}">
        <p14:creationId xmlns:p14="http://schemas.microsoft.com/office/powerpoint/2010/main" val="23927240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96C98EEA-91DC-4CE8-BDEE-D5730366669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3DF2F679-7568-44E8-BDF7-E5B7F125EC6B}"/>
              </a:ext>
            </a:extLst>
          </p:cNvPr>
          <p:cNvSpPr txBox="1"/>
          <p:nvPr/>
        </p:nvSpPr>
        <p:spPr>
          <a:xfrm>
            <a:off x="8453120" y="6432027"/>
            <a:ext cx="2124321" cy="369332"/>
          </a:xfrm>
          <a:prstGeom prst="rect">
            <a:avLst/>
          </a:prstGeom>
          <a:noFill/>
        </p:spPr>
        <p:txBody>
          <a:bodyPr wrap="square" rtlCol="0">
            <a:spAutoFit/>
          </a:bodyPr>
          <a:lstStyle/>
          <a:p>
            <a:r>
              <a:rPr lang="en-GB" dirty="0">
                <a:effectLst/>
              </a:rPr>
              <a:t>Chuang-Wen et al.</a:t>
            </a:r>
            <a:endParaRPr lang="en-GB" dirty="0"/>
          </a:p>
        </p:txBody>
      </p:sp>
      <p:pic>
        <p:nvPicPr>
          <p:cNvPr id="7" name="Picture 6" descr="A picture containing clock&#10;&#10;Description automatically generated">
            <a:extLst>
              <a:ext uri="{FF2B5EF4-FFF2-40B4-BE49-F238E27FC236}">
                <a16:creationId xmlns:a16="http://schemas.microsoft.com/office/drawing/2014/main" id="{9AB25821-11C0-46D6-838A-A9F468FDD8F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3" name="TextBox 12">
            <a:extLst>
              <a:ext uri="{FF2B5EF4-FFF2-40B4-BE49-F238E27FC236}">
                <a16:creationId xmlns:a16="http://schemas.microsoft.com/office/drawing/2014/main" id="{4327CB2D-B7B0-4F42-AA18-AB6F6DC573C1}"/>
              </a:ext>
            </a:extLst>
          </p:cNvPr>
          <p:cNvSpPr txBox="1"/>
          <p:nvPr/>
        </p:nvSpPr>
        <p:spPr>
          <a:xfrm>
            <a:off x="1736936" y="232688"/>
            <a:ext cx="8718128" cy="830997"/>
          </a:xfrm>
          <a:prstGeom prst="rect">
            <a:avLst/>
          </a:prstGeom>
          <a:noFill/>
        </p:spPr>
        <p:txBody>
          <a:bodyPr wrap="square">
            <a:spAutoFit/>
          </a:bodyPr>
          <a:lstStyle/>
          <a:p>
            <a:pPr algn="ctr"/>
            <a:r>
              <a:rPr lang="en-GB" sz="2400" dirty="0" err="1">
                <a:effectLst/>
              </a:rPr>
              <a:t>CarSafe</a:t>
            </a:r>
            <a:r>
              <a:rPr lang="en-GB" sz="2400" dirty="0">
                <a:effectLst/>
              </a:rPr>
              <a:t> App: Alerting Drowsy and Distracted Drivers using Dual Cameras on Smartphones</a:t>
            </a:r>
            <a:endParaRPr lang="en-GB" sz="2400" dirty="0"/>
          </a:p>
        </p:txBody>
      </p:sp>
      <p:pic>
        <p:nvPicPr>
          <p:cNvPr id="14" name="Picture 13">
            <a:extLst>
              <a:ext uri="{FF2B5EF4-FFF2-40B4-BE49-F238E27FC236}">
                <a16:creationId xmlns:a16="http://schemas.microsoft.com/office/drawing/2014/main" id="{C3A902E3-10D3-4449-8BA8-572B8CDCCB40}"/>
              </a:ext>
            </a:extLst>
          </p:cNvPr>
          <p:cNvPicPr>
            <a:picLocks noChangeAspect="1"/>
          </p:cNvPicPr>
          <p:nvPr/>
        </p:nvPicPr>
        <p:blipFill>
          <a:blip r:embed="rId4"/>
          <a:stretch>
            <a:fillRect/>
          </a:stretch>
        </p:blipFill>
        <p:spPr>
          <a:xfrm>
            <a:off x="1245762" y="2012549"/>
            <a:ext cx="4126446" cy="2832902"/>
          </a:xfrm>
          <a:prstGeom prst="rect">
            <a:avLst/>
          </a:prstGeom>
        </p:spPr>
      </p:pic>
      <p:pic>
        <p:nvPicPr>
          <p:cNvPr id="15" name="Picture 14">
            <a:extLst>
              <a:ext uri="{FF2B5EF4-FFF2-40B4-BE49-F238E27FC236}">
                <a16:creationId xmlns:a16="http://schemas.microsoft.com/office/drawing/2014/main" id="{0960C5C6-7328-45FF-91EE-64038F7EDCBA}"/>
              </a:ext>
            </a:extLst>
          </p:cNvPr>
          <p:cNvPicPr>
            <a:picLocks noChangeAspect="1"/>
          </p:cNvPicPr>
          <p:nvPr/>
        </p:nvPicPr>
        <p:blipFill rotWithShape="1">
          <a:blip r:embed="rId5"/>
          <a:srcRect t="2875"/>
          <a:stretch/>
        </p:blipFill>
        <p:spPr>
          <a:xfrm>
            <a:off x="7048405" y="2012549"/>
            <a:ext cx="4126446" cy="2832902"/>
          </a:xfrm>
          <a:prstGeom prst="rect">
            <a:avLst/>
          </a:prstGeom>
        </p:spPr>
      </p:pic>
      <p:grpSp>
        <p:nvGrpSpPr>
          <p:cNvPr id="18" name="Group 17">
            <a:extLst>
              <a:ext uri="{FF2B5EF4-FFF2-40B4-BE49-F238E27FC236}">
                <a16:creationId xmlns:a16="http://schemas.microsoft.com/office/drawing/2014/main" id="{087F300D-D30D-48BA-9E3D-9616ACDEDC3F}"/>
              </a:ext>
            </a:extLst>
          </p:cNvPr>
          <p:cNvGrpSpPr/>
          <p:nvPr/>
        </p:nvGrpSpPr>
        <p:grpSpPr>
          <a:xfrm>
            <a:off x="1280355" y="6043492"/>
            <a:ext cx="2245164" cy="744505"/>
            <a:chOff x="1355146" y="6049333"/>
            <a:chExt cx="2245164" cy="744505"/>
          </a:xfrm>
        </p:grpSpPr>
        <p:sp>
          <p:nvSpPr>
            <p:cNvPr id="19" name="TextBox 18">
              <a:extLst>
                <a:ext uri="{FF2B5EF4-FFF2-40B4-BE49-F238E27FC236}">
                  <a16:creationId xmlns:a16="http://schemas.microsoft.com/office/drawing/2014/main" id="{8D9A383D-9653-47E5-93C8-001DC66F606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0" name="TextBox 19">
              <a:extLst>
                <a:ext uri="{FF2B5EF4-FFF2-40B4-BE49-F238E27FC236}">
                  <a16:creationId xmlns:a16="http://schemas.microsoft.com/office/drawing/2014/main" id="{BC0B6BAD-6EB5-4A1A-BEE2-40E3888159BC}"/>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1" name="TextBox 20">
              <a:extLst>
                <a:ext uri="{FF2B5EF4-FFF2-40B4-BE49-F238E27FC236}">
                  <a16:creationId xmlns:a16="http://schemas.microsoft.com/office/drawing/2014/main" id="{05C434F0-A328-4B48-ADF8-5FD784C633B4}"/>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83 %</a:t>
              </a:r>
              <a:endParaRPr lang="en-GB" dirty="0">
                <a:solidFill>
                  <a:srgbClr val="14B4A3"/>
                </a:solidFill>
              </a:endParaRPr>
            </a:p>
          </p:txBody>
        </p:sp>
        <p:sp>
          <p:nvSpPr>
            <p:cNvPr id="22" name="TextBox 21">
              <a:extLst>
                <a:ext uri="{FF2B5EF4-FFF2-40B4-BE49-F238E27FC236}">
                  <a16:creationId xmlns:a16="http://schemas.microsoft.com/office/drawing/2014/main" id="{4CC167EC-A3EA-41D4-AD9A-11A8AEE4E8DC}"/>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17 %</a:t>
              </a:r>
              <a:endParaRPr lang="en-GB" dirty="0">
                <a:solidFill>
                  <a:srgbClr val="FF0000"/>
                </a:solidFill>
              </a:endParaRPr>
            </a:p>
          </p:txBody>
        </p:sp>
      </p:grpSp>
    </p:spTree>
    <p:extLst>
      <p:ext uri="{BB962C8B-B14F-4D97-AF65-F5344CB8AC3E}">
        <p14:creationId xmlns:p14="http://schemas.microsoft.com/office/powerpoint/2010/main" val="297711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3E3B5745-71AE-48B0-BD9C-5B3224E5F635}"/>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6C47DC08-C3E3-4330-89CE-BE3737B03139}"/>
              </a:ext>
            </a:extLst>
          </p:cNvPr>
          <p:cNvSpPr txBox="1"/>
          <p:nvPr/>
        </p:nvSpPr>
        <p:spPr>
          <a:xfrm>
            <a:off x="1736936" y="232688"/>
            <a:ext cx="8718128" cy="830997"/>
          </a:xfrm>
          <a:prstGeom prst="rect">
            <a:avLst/>
          </a:prstGeom>
          <a:noFill/>
        </p:spPr>
        <p:txBody>
          <a:bodyPr wrap="square">
            <a:spAutoFit/>
          </a:bodyPr>
          <a:lstStyle/>
          <a:p>
            <a:pPr algn="ctr"/>
            <a:r>
              <a:rPr lang="en-GB" sz="2400" dirty="0"/>
              <a:t>Drowsiness detection during different times of day using multiple features</a:t>
            </a:r>
          </a:p>
        </p:txBody>
      </p:sp>
      <p:pic>
        <p:nvPicPr>
          <p:cNvPr id="11" name="Picture 10" descr="A picture containing indoor, person, table, computer&#10;&#10;Description automatically generated">
            <a:extLst>
              <a:ext uri="{FF2B5EF4-FFF2-40B4-BE49-F238E27FC236}">
                <a16:creationId xmlns:a16="http://schemas.microsoft.com/office/drawing/2014/main" id="{22E0030E-CD53-4040-9157-B24CB6F44D93}"/>
              </a:ext>
            </a:extLst>
          </p:cNvPr>
          <p:cNvPicPr>
            <a:picLocks noChangeAspect="1"/>
          </p:cNvPicPr>
          <p:nvPr/>
        </p:nvPicPr>
        <p:blipFill>
          <a:blip r:embed="rId2"/>
          <a:stretch>
            <a:fillRect/>
          </a:stretch>
        </p:blipFill>
        <p:spPr>
          <a:xfrm>
            <a:off x="7348680" y="1933761"/>
            <a:ext cx="3402381" cy="2268254"/>
          </a:xfrm>
          <a:prstGeom prst="rect">
            <a:avLst/>
          </a:prstGeom>
          <a:ln>
            <a:noFill/>
          </a:ln>
          <a:effectLst>
            <a:outerShdw blurRad="292100" dist="139700" dir="2700000" algn="tl" rotWithShape="0">
              <a:srgbClr val="333333">
                <a:alpha val="65000"/>
              </a:srgbClr>
            </a:outerShdw>
          </a:effectLst>
        </p:spPr>
      </p:pic>
      <p:pic>
        <p:nvPicPr>
          <p:cNvPr id="13" name="Picture 12" descr="A screen shot of a cage&#10;&#10;Description automatically generated">
            <a:extLst>
              <a:ext uri="{FF2B5EF4-FFF2-40B4-BE49-F238E27FC236}">
                <a16:creationId xmlns:a16="http://schemas.microsoft.com/office/drawing/2014/main" id="{69079AC9-2B11-4372-850F-E82D5F5CB1ED}"/>
              </a:ext>
            </a:extLst>
          </p:cNvPr>
          <p:cNvPicPr>
            <a:picLocks noChangeAspect="1"/>
          </p:cNvPicPr>
          <p:nvPr/>
        </p:nvPicPr>
        <p:blipFill>
          <a:blip r:embed="rId3"/>
          <a:stretch>
            <a:fillRect/>
          </a:stretch>
        </p:blipFill>
        <p:spPr>
          <a:xfrm>
            <a:off x="1190389" y="1934015"/>
            <a:ext cx="4380845" cy="22680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D49612B5-FE9C-4E64-BE39-247253B1EE16}"/>
              </a:ext>
            </a:extLst>
          </p:cNvPr>
          <p:cNvSpPr txBox="1"/>
          <p:nvPr/>
        </p:nvSpPr>
        <p:spPr>
          <a:xfrm>
            <a:off x="1893464" y="4364714"/>
            <a:ext cx="2974693" cy="369332"/>
          </a:xfrm>
          <a:prstGeom prst="rect">
            <a:avLst/>
          </a:prstGeom>
          <a:noFill/>
        </p:spPr>
        <p:txBody>
          <a:bodyPr wrap="square" rtlCol="0">
            <a:spAutoFit/>
          </a:bodyPr>
          <a:lstStyle/>
          <a:p>
            <a:r>
              <a:rPr lang="en-GB" dirty="0"/>
              <a:t>ECG: Electrocardiography</a:t>
            </a:r>
          </a:p>
        </p:txBody>
      </p:sp>
      <p:sp>
        <p:nvSpPr>
          <p:cNvPr id="16" name="TextBox 15">
            <a:extLst>
              <a:ext uri="{FF2B5EF4-FFF2-40B4-BE49-F238E27FC236}">
                <a16:creationId xmlns:a16="http://schemas.microsoft.com/office/drawing/2014/main" id="{C6716109-8A9A-4D2E-A5FC-062B30DEF004}"/>
              </a:ext>
            </a:extLst>
          </p:cNvPr>
          <p:cNvSpPr txBox="1"/>
          <p:nvPr/>
        </p:nvSpPr>
        <p:spPr>
          <a:xfrm>
            <a:off x="7562523" y="4364714"/>
            <a:ext cx="2974693" cy="369332"/>
          </a:xfrm>
          <a:prstGeom prst="rect">
            <a:avLst/>
          </a:prstGeom>
          <a:noFill/>
        </p:spPr>
        <p:txBody>
          <a:bodyPr wrap="square" rtlCol="0">
            <a:spAutoFit/>
          </a:bodyPr>
          <a:lstStyle/>
          <a:p>
            <a:r>
              <a:rPr lang="en-GB" dirty="0"/>
              <a:t>EMG: Electromyography</a:t>
            </a:r>
          </a:p>
        </p:txBody>
      </p:sp>
      <p:sp>
        <p:nvSpPr>
          <p:cNvPr id="18" name="TextBox 17">
            <a:extLst>
              <a:ext uri="{FF2B5EF4-FFF2-40B4-BE49-F238E27FC236}">
                <a16:creationId xmlns:a16="http://schemas.microsoft.com/office/drawing/2014/main" id="{868058B6-1594-48CE-AC8C-AD89FBA44AF8}"/>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20" name="Picture 19" descr="A picture containing clock&#10;&#10;Description automatically generated">
            <a:extLst>
              <a:ext uri="{FF2B5EF4-FFF2-40B4-BE49-F238E27FC236}">
                <a16:creationId xmlns:a16="http://schemas.microsoft.com/office/drawing/2014/main" id="{5A4D5A2A-3B61-4BE7-95C4-0267679FE54F}"/>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0744994" y="6432027"/>
            <a:ext cx="402012" cy="361811"/>
          </a:xfrm>
          <a:prstGeom prst="rect">
            <a:avLst/>
          </a:prstGeom>
        </p:spPr>
      </p:pic>
      <p:grpSp>
        <p:nvGrpSpPr>
          <p:cNvPr id="23" name="Group 22">
            <a:extLst>
              <a:ext uri="{FF2B5EF4-FFF2-40B4-BE49-F238E27FC236}">
                <a16:creationId xmlns:a16="http://schemas.microsoft.com/office/drawing/2014/main" id="{51B45E54-F3B9-462F-B468-BBE03C8B986D}"/>
              </a:ext>
            </a:extLst>
          </p:cNvPr>
          <p:cNvGrpSpPr/>
          <p:nvPr/>
        </p:nvGrpSpPr>
        <p:grpSpPr>
          <a:xfrm>
            <a:off x="1280355" y="6043492"/>
            <a:ext cx="2245164" cy="744505"/>
            <a:chOff x="1355146" y="6049333"/>
            <a:chExt cx="2245164" cy="744505"/>
          </a:xfrm>
        </p:grpSpPr>
        <p:sp>
          <p:nvSpPr>
            <p:cNvPr id="24" name="TextBox 23">
              <a:extLst>
                <a:ext uri="{FF2B5EF4-FFF2-40B4-BE49-F238E27FC236}">
                  <a16:creationId xmlns:a16="http://schemas.microsoft.com/office/drawing/2014/main" id="{C861FC46-0F0F-44AE-9981-36A572CFEBA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5" name="TextBox 24">
              <a:extLst>
                <a:ext uri="{FF2B5EF4-FFF2-40B4-BE49-F238E27FC236}">
                  <a16:creationId xmlns:a16="http://schemas.microsoft.com/office/drawing/2014/main" id="{703F3605-9000-4FDE-9261-75384703CAE8}"/>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6" name="TextBox 25">
              <a:extLst>
                <a:ext uri="{FF2B5EF4-FFF2-40B4-BE49-F238E27FC236}">
                  <a16:creationId xmlns:a16="http://schemas.microsoft.com/office/drawing/2014/main" id="{65C60205-6760-47C9-878C-21FA725B8760}"/>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7" name="TextBox 26">
              <a:extLst>
                <a:ext uri="{FF2B5EF4-FFF2-40B4-BE49-F238E27FC236}">
                  <a16:creationId xmlns:a16="http://schemas.microsoft.com/office/drawing/2014/main" id="{215B105E-8AA0-457E-A9C6-DD8C960A216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15410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03F60873-AF56-4FA9-8755-A28280A9A5B2}"/>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2015</a:t>
            </a:r>
            <a:endParaRPr lang="en-GB" dirty="0">
              <a:solidFill>
                <a:schemeClr val="bg1"/>
              </a:solidFill>
            </a:endParaRPr>
          </a:p>
        </p:txBody>
      </p:sp>
      <p:sp>
        <p:nvSpPr>
          <p:cNvPr id="6" name="TextBox 5">
            <a:extLst>
              <a:ext uri="{FF2B5EF4-FFF2-40B4-BE49-F238E27FC236}">
                <a16:creationId xmlns:a16="http://schemas.microsoft.com/office/drawing/2014/main" id="{79F2A5D4-35DD-4E8A-8AD4-BBAF0B184E12}"/>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7" name="Picture 6" descr="A picture containing clock&#10;&#10;Description automatically generated">
            <a:extLst>
              <a:ext uri="{FF2B5EF4-FFF2-40B4-BE49-F238E27FC236}">
                <a16:creationId xmlns:a16="http://schemas.microsoft.com/office/drawing/2014/main" id="{4C5375AD-91C1-4730-904E-D4ABB18A10ED}"/>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8" name="Group 7">
            <a:extLst>
              <a:ext uri="{FF2B5EF4-FFF2-40B4-BE49-F238E27FC236}">
                <a16:creationId xmlns:a16="http://schemas.microsoft.com/office/drawing/2014/main" id="{362E3759-9357-4EB4-BF63-3C5366393981}"/>
              </a:ext>
            </a:extLst>
          </p:cNvPr>
          <p:cNvGrpSpPr/>
          <p:nvPr/>
        </p:nvGrpSpPr>
        <p:grpSpPr>
          <a:xfrm>
            <a:off x="1280355" y="6043492"/>
            <a:ext cx="2245164" cy="744505"/>
            <a:chOff x="1355146" y="6049333"/>
            <a:chExt cx="2245164" cy="744505"/>
          </a:xfrm>
        </p:grpSpPr>
        <p:sp>
          <p:nvSpPr>
            <p:cNvPr id="9" name="TextBox 8">
              <a:extLst>
                <a:ext uri="{FF2B5EF4-FFF2-40B4-BE49-F238E27FC236}">
                  <a16:creationId xmlns:a16="http://schemas.microsoft.com/office/drawing/2014/main" id="{BB6A9F97-81AE-47D6-AFBD-E4340B0CDA91}"/>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11" name="TextBox 10">
              <a:extLst>
                <a:ext uri="{FF2B5EF4-FFF2-40B4-BE49-F238E27FC236}">
                  <a16:creationId xmlns:a16="http://schemas.microsoft.com/office/drawing/2014/main" id="{22AF92A1-1B01-4CB8-B8FF-967B14F6194F}"/>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12" name="TextBox 11">
              <a:extLst>
                <a:ext uri="{FF2B5EF4-FFF2-40B4-BE49-F238E27FC236}">
                  <a16:creationId xmlns:a16="http://schemas.microsoft.com/office/drawing/2014/main" id="{342E9031-F281-409B-95BE-8A0936010A1E}"/>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94 %</a:t>
              </a:r>
              <a:endParaRPr lang="en-GB" dirty="0">
                <a:solidFill>
                  <a:srgbClr val="14B4A3"/>
                </a:solidFill>
              </a:endParaRPr>
            </a:p>
          </p:txBody>
        </p:sp>
        <p:sp>
          <p:nvSpPr>
            <p:cNvPr id="13" name="TextBox 12">
              <a:extLst>
                <a:ext uri="{FF2B5EF4-FFF2-40B4-BE49-F238E27FC236}">
                  <a16:creationId xmlns:a16="http://schemas.microsoft.com/office/drawing/2014/main" id="{45F4DD54-128C-4E03-B131-BD6F333608D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6 %</a:t>
              </a:r>
              <a:endParaRPr lang="en-GB" dirty="0">
                <a:solidFill>
                  <a:srgbClr val="FF0000"/>
                </a:solidFill>
              </a:endParaRPr>
            </a:p>
          </p:txBody>
        </p:sp>
      </p:grpSp>
      <p:sp>
        <p:nvSpPr>
          <p:cNvPr id="5" name="TextBox 4">
            <a:extLst>
              <a:ext uri="{FF2B5EF4-FFF2-40B4-BE49-F238E27FC236}">
                <a16:creationId xmlns:a16="http://schemas.microsoft.com/office/drawing/2014/main" id="{765D986D-41F5-41F8-BE5D-5C3739EE0E40}"/>
              </a:ext>
            </a:extLst>
          </p:cNvPr>
          <p:cNvSpPr txBox="1"/>
          <p:nvPr/>
        </p:nvSpPr>
        <p:spPr>
          <a:xfrm>
            <a:off x="1736936" y="337448"/>
            <a:ext cx="8718128" cy="461665"/>
          </a:xfrm>
          <a:prstGeom prst="rect">
            <a:avLst/>
          </a:prstGeom>
          <a:noFill/>
        </p:spPr>
        <p:txBody>
          <a:bodyPr wrap="square">
            <a:spAutoFit/>
          </a:bodyPr>
          <a:lstStyle/>
          <a:p>
            <a:pPr algn="ctr"/>
            <a:r>
              <a:rPr lang="en-GB" sz="2400" dirty="0">
                <a:effectLst/>
              </a:rPr>
              <a:t>Real Time Drowsiness Detection using Eye Blink Monitoring</a:t>
            </a:r>
            <a:endParaRPr lang="en-GB" sz="2400" dirty="0"/>
          </a:p>
        </p:txBody>
      </p:sp>
      <p:pic>
        <p:nvPicPr>
          <p:cNvPr id="17" name="Picture 16">
            <a:extLst>
              <a:ext uri="{FF2B5EF4-FFF2-40B4-BE49-F238E27FC236}">
                <a16:creationId xmlns:a16="http://schemas.microsoft.com/office/drawing/2014/main" id="{F0C1E281-5B02-4E1B-8689-BACB6A6D3665}"/>
              </a:ext>
            </a:extLst>
          </p:cNvPr>
          <p:cNvPicPr>
            <a:picLocks noChangeAspect="1"/>
          </p:cNvPicPr>
          <p:nvPr/>
        </p:nvPicPr>
        <p:blipFill>
          <a:blip r:embed="rId4"/>
          <a:stretch>
            <a:fillRect/>
          </a:stretch>
        </p:blipFill>
        <p:spPr>
          <a:xfrm>
            <a:off x="6279371" y="2253366"/>
            <a:ext cx="5729523" cy="2274718"/>
          </a:xfrm>
          <a:prstGeom prst="rect">
            <a:avLst/>
          </a:prstGeom>
        </p:spPr>
      </p:pic>
      <p:pic>
        <p:nvPicPr>
          <p:cNvPr id="18" name="Picture 17">
            <a:extLst>
              <a:ext uri="{FF2B5EF4-FFF2-40B4-BE49-F238E27FC236}">
                <a16:creationId xmlns:a16="http://schemas.microsoft.com/office/drawing/2014/main" id="{270EC73E-62B7-41A3-93D3-A4AAA475501A}"/>
              </a:ext>
            </a:extLst>
          </p:cNvPr>
          <p:cNvPicPr>
            <a:picLocks noChangeAspect="1"/>
          </p:cNvPicPr>
          <p:nvPr/>
        </p:nvPicPr>
        <p:blipFill>
          <a:blip r:embed="rId5"/>
          <a:stretch>
            <a:fillRect/>
          </a:stretch>
        </p:blipFill>
        <p:spPr>
          <a:xfrm>
            <a:off x="183106" y="2253366"/>
            <a:ext cx="5425180" cy="2268000"/>
          </a:xfrm>
          <a:prstGeom prst="rect">
            <a:avLst/>
          </a:prstGeom>
        </p:spPr>
      </p:pic>
    </p:spTree>
    <p:extLst>
      <p:ext uri="{BB962C8B-B14F-4D97-AF65-F5344CB8AC3E}">
        <p14:creationId xmlns:p14="http://schemas.microsoft.com/office/powerpoint/2010/main" val="301592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829E2590-1779-4BEA-869F-4873B385AE6B}"/>
              </a:ext>
            </a:extLst>
          </p:cNvPr>
          <p:cNvPicPr>
            <a:picLocks noChangeAspect="1"/>
          </p:cNvPicPr>
          <p:nvPr/>
        </p:nvPicPr>
        <p:blipFill rotWithShape="1">
          <a:blip r:embed="rId2">
            <a:alphaModFix amt="55000"/>
          </a:blip>
          <a:srcRect t="2087" b="13643"/>
          <a:stretch/>
        </p:blipFill>
        <p:spPr>
          <a:xfrm>
            <a:off x="20" y="10"/>
            <a:ext cx="12191980" cy="6857990"/>
          </a:xfrm>
          <a:prstGeom prst="rect">
            <a:avLst/>
          </a:prstGeom>
        </p:spPr>
      </p:pic>
      <p:sp>
        <p:nvSpPr>
          <p:cNvPr id="81" name="Oval 8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Analisi del dataset</a:t>
            </a:r>
          </a:p>
        </p:txBody>
      </p:sp>
      <p:sp>
        <p:nvSpPr>
          <p:cNvPr id="83" name="Arc 8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47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5A8F250-2453-8E42-8FC6-1FB879F0ECDF}"/>
              </a:ext>
            </a:extLst>
          </p:cNvPr>
          <p:cNvSpPr>
            <a:spLocks noGrp="1"/>
          </p:cNvSpPr>
          <p:nvPr>
            <p:ph type="title"/>
          </p:nvPr>
        </p:nvSpPr>
        <p:spPr>
          <a:xfrm>
            <a:off x="838200" y="365125"/>
            <a:ext cx="10515600" cy="1325563"/>
          </a:xfrm>
        </p:spPr>
        <p:txBody>
          <a:bodyPr>
            <a:normAutofit/>
          </a:bodyPr>
          <a:lstStyle/>
          <a:p>
            <a:r>
              <a:rPr lang="it-IT" dirty="0"/>
              <a:t>Analisi del dataset</a:t>
            </a:r>
          </a:p>
        </p:txBody>
      </p:sp>
      <p:sp>
        <p:nvSpPr>
          <p:cNvPr id="3" name="Segnaposto contenuto 2">
            <a:extLst>
              <a:ext uri="{FF2B5EF4-FFF2-40B4-BE49-F238E27FC236}">
                <a16:creationId xmlns:a16="http://schemas.microsoft.com/office/drawing/2014/main" id="{B8C8AEC6-2F02-E24C-8A14-9FF0ED505B1A}"/>
              </a:ext>
            </a:extLst>
          </p:cNvPr>
          <p:cNvSpPr>
            <a:spLocks noGrp="1"/>
          </p:cNvSpPr>
          <p:nvPr>
            <p:ph idx="1"/>
          </p:nvPr>
        </p:nvSpPr>
        <p:spPr>
          <a:xfrm>
            <a:off x="838200" y="1825625"/>
            <a:ext cx="5393361" cy="4351338"/>
          </a:xfrm>
        </p:spPr>
        <p:txBody>
          <a:bodyPr>
            <a:normAutofit/>
          </a:bodyPr>
          <a:lstStyle/>
          <a:p>
            <a:pPr marL="0" indent="0">
              <a:buNone/>
            </a:pPr>
            <a:r>
              <a:rPr lang="it-IT" dirty="0"/>
              <a:t>Il dataset utilizzato si chiama MRL Eye Dataset e risulta essere scaricabile gratuitamente in rete. </a:t>
            </a:r>
          </a:p>
          <a:p>
            <a:pPr marL="0" indent="0">
              <a:buNone/>
            </a:pPr>
            <a:r>
              <a:rPr lang="it-IT" dirty="0"/>
              <a:t>Questo set di dati contiene immagini a infrarossi in bassa e alta risoluzione, tutte catturate in varie condizioni di luminosità e da diversi dispositivi. </a:t>
            </a:r>
          </a:p>
          <a:p>
            <a:pPr marL="0" indent="0">
              <a:buNone/>
            </a:pPr>
            <a:r>
              <a:rPr lang="it-IT" dirty="0"/>
              <a:t>	</a:t>
            </a:r>
          </a:p>
        </p:txBody>
      </p:sp>
      <p:pic>
        <p:nvPicPr>
          <p:cNvPr id="2049" name="Picture 1" descr="page8image24915328">
            <a:extLst>
              <a:ext uri="{FF2B5EF4-FFF2-40B4-BE49-F238E27FC236}">
                <a16:creationId xmlns:a16="http://schemas.microsoft.com/office/drawing/2014/main" id="{D09C804D-A1DA-AB43-A5D5-E0EDAC944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03" t="-1356" r="396" b="1355"/>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72" name="Arc 7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39869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4200B-ED2B-F241-8D7D-407475806B92}"/>
              </a:ext>
            </a:extLst>
          </p:cNvPr>
          <p:cNvSpPr>
            <a:spLocks noGrp="1"/>
          </p:cNvSpPr>
          <p:nvPr>
            <p:ph type="title"/>
          </p:nvPr>
        </p:nvSpPr>
        <p:spPr/>
        <p:txBody>
          <a:bodyPr/>
          <a:lstStyle/>
          <a:p>
            <a:r>
              <a:rPr lang="it-IT" dirty="0"/>
              <a:t>Analisi del dataset</a:t>
            </a:r>
          </a:p>
        </p:txBody>
      </p:sp>
      <p:sp>
        <p:nvSpPr>
          <p:cNvPr id="28" name="CasellaDiTesto 27">
            <a:extLst>
              <a:ext uri="{FF2B5EF4-FFF2-40B4-BE49-F238E27FC236}">
                <a16:creationId xmlns:a16="http://schemas.microsoft.com/office/drawing/2014/main" id="{76D6BB2E-C072-0B4F-8EAE-363C2F19425B}"/>
              </a:ext>
            </a:extLst>
          </p:cNvPr>
          <p:cNvSpPr txBox="1"/>
          <p:nvPr/>
        </p:nvSpPr>
        <p:spPr>
          <a:xfrm>
            <a:off x="8914811" y="1818727"/>
            <a:ext cx="1235866" cy="369332"/>
          </a:xfrm>
          <a:prstGeom prst="rect">
            <a:avLst/>
          </a:prstGeom>
          <a:noFill/>
        </p:spPr>
        <p:txBody>
          <a:bodyPr wrap="square" rtlCol="0">
            <a:spAutoFit/>
          </a:bodyPr>
          <a:lstStyle/>
          <a:p>
            <a:r>
              <a:rPr lang="it-IT" i="1" dirty="0"/>
              <a:t>Reflection</a:t>
            </a:r>
          </a:p>
        </p:txBody>
      </p:sp>
      <p:sp>
        <p:nvSpPr>
          <p:cNvPr id="29" name="CasellaDiTesto 28">
            <a:extLst>
              <a:ext uri="{FF2B5EF4-FFF2-40B4-BE49-F238E27FC236}">
                <a16:creationId xmlns:a16="http://schemas.microsoft.com/office/drawing/2014/main" id="{A5C26937-7446-D24E-8048-B7AB6CC400DA}"/>
              </a:ext>
            </a:extLst>
          </p:cNvPr>
          <p:cNvSpPr txBox="1"/>
          <p:nvPr/>
        </p:nvSpPr>
        <p:spPr>
          <a:xfrm>
            <a:off x="1050888" y="1818727"/>
            <a:ext cx="1448471" cy="369332"/>
          </a:xfrm>
          <a:prstGeom prst="rect">
            <a:avLst/>
          </a:prstGeom>
          <a:noFill/>
        </p:spPr>
        <p:txBody>
          <a:bodyPr wrap="square" rtlCol="0">
            <a:spAutoFit/>
          </a:bodyPr>
          <a:lstStyle/>
          <a:p>
            <a:r>
              <a:rPr lang="it-IT" i="1" dirty="0"/>
              <a:t>Sensor type</a:t>
            </a:r>
          </a:p>
        </p:txBody>
      </p:sp>
      <p:pic>
        <p:nvPicPr>
          <p:cNvPr id="11" name="Immagine 10" descr="Immagine che contiene dispositivo&#10;&#10;Descrizione generata automaticamente">
            <a:extLst>
              <a:ext uri="{FF2B5EF4-FFF2-40B4-BE49-F238E27FC236}">
                <a16:creationId xmlns:a16="http://schemas.microsoft.com/office/drawing/2014/main" id="{BD6769F2-9E9D-6343-B289-0F25756A83CA}"/>
              </a:ext>
            </a:extLst>
          </p:cNvPr>
          <p:cNvPicPr>
            <a:picLocks noChangeAspect="1"/>
          </p:cNvPicPr>
          <p:nvPr/>
        </p:nvPicPr>
        <p:blipFill>
          <a:blip r:embed="rId2"/>
          <a:stretch>
            <a:fillRect/>
          </a:stretch>
        </p:blipFill>
        <p:spPr>
          <a:xfrm>
            <a:off x="4404895" y="3329354"/>
            <a:ext cx="2886747" cy="3252093"/>
          </a:xfrm>
          <a:prstGeom prst="rect">
            <a:avLst/>
          </a:prstGeom>
          <a:effectLst>
            <a:outerShdw blurRad="76200" dir="13500000" sy="23000" kx="1200000" algn="br" rotWithShape="0">
              <a:prstClr val="black">
                <a:alpha val="20000"/>
              </a:prstClr>
            </a:outerShdw>
          </a:effectLst>
        </p:spPr>
      </p:pic>
      <p:pic>
        <p:nvPicPr>
          <p:cNvPr id="16" name="Immagine 15" descr="Immagine che contiene ombrello&#10;&#10;Descrizione generata automaticamente">
            <a:extLst>
              <a:ext uri="{FF2B5EF4-FFF2-40B4-BE49-F238E27FC236}">
                <a16:creationId xmlns:a16="http://schemas.microsoft.com/office/drawing/2014/main" id="{8EAE486E-B94A-D048-AFE4-15C2AF352798}"/>
              </a:ext>
            </a:extLst>
          </p:cNvPr>
          <p:cNvPicPr>
            <a:picLocks noChangeAspect="1"/>
          </p:cNvPicPr>
          <p:nvPr/>
        </p:nvPicPr>
        <p:blipFill>
          <a:blip r:embed="rId3"/>
          <a:stretch>
            <a:fillRect/>
          </a:stretch>
        </p:blipFill>
        <p:spPr>
          <a:xfrm>
            <a:off x="345494" y="2316098"/>
            <a:ext cx="4004972" cy="2874703"/>
          </a:xfrm>
          <a:prstGeom prst="rect">
            <a:avLst/>
          </a:prstGeom>
          <a:effectLst>
            <a:outerShdw blurRad="76200" dir="13500000" sy="23000" kx="1200000" algn="br" rotWithShape="0">
              <a:prstClr val="black">
                <a:alpha val="20000"/>
              </a:prstClr>
            </a:outerShdw>
          </a:effectLst>
        </p:spPr>
      </p:pic>
      <p:pic>
        <p:nvPicPr>
          <p:cNvPr id="18" name="Immagine 17" descr="Immagine che contiene tavolo, monitor, sedendo, dispositivo&#10;&#10;Descrizione generata automaticamente">
            <a:extLst>
              <a:ext uri="{FF2B5EF4-FFF2-40B4-BE49-F238E27FC236}">
                <a16:creationId xmlns:a16="http://schemas.microsoft.com/office/drawing/2014/main" id="{98FE4BF4-5A63-5443-9458-C8F5AF30ABC6}"/>
              </a:ext>
            </a:extLst>
          </p:cNvPr>
          <p:cNvPicPr>
            <a:picLocks noChangeAspect="1"/>
          </p:cNvPicPr>
          <p:nvPr/>
        </p:nvPicPr>
        <p:blipFill>
          <a:blip r:embed="rId4"/>
          <a:stretch>
            <a:fillRect/>
          </a:stretch>
        </p:blipFill>
        <p:spPr>
          <a:xfrm>
            <a:off x="7980200" y="2316098"/>
            <a:ext cx="4004972" cy="2908435"/>
          </a:xfrm>
          <a:prstGeom prst="rect">
            <a:avLst/>
          </a:prstGeom>
          <a:effectLst>
            <a:outerShdw blurRad="76200" dir="13500000" sy="23000" kx="1200000" algn="br" rotWithShape="0">
              <a:prstClr val="black">
                <a:alpha val="20000"/>
              </a:prstClr>
            </a:outerShdw>
          </a:effectLst>
        </p:spPr>
      </p:pic>
      <p:sp>
        <p:nvSpPr>
          <p:cNvPr id="24" name="CasellaDiTesto 23">
            <a:extLst>
              <a:ext uri="{FF2B5EF4-FFF2-40B4-BE49-F238E27FC236}">
                <a16:creationId xmlns:a16="http://schemas.microsoft.com/office/drawing/2014/main" id="{1D652E11-F34B-1946-8A06-1790C0BB7180}"/>
              </a:ext>
            </a:extLst>
          </p:cNvPr>
          <p:cNvSpPr txBox="1"/>
          <p:nvPr/>
        </p:nvSpPr>
        <p:spPr>
          <a:xfrm>
            <a:off x="5287626" y="2857863"/>
            <a:ext cx="1121284" cy="369332"/>
          </a:xfrm>
          <a:prstGeom prst="rect">
            <a:avLst/>
          </a:prstGeom>
          <a:noFill/>
        </p:spPr>
        <p:txBody>
          <a:bodyPr wrap="square" rtlCol="0">
            <a:spAutoFit/>
          </a:bodyPr>
          <a:lstStyle/>
          <a:p>
            <a:r>
              <a:rPr lang="it-IT" i="1" dirty="0"/>
              <a:t>Eye state</a:t>
            </a:r>
          </a:p>
        </p:txBody>
      </p:sp>
    </p:spTree>
    <p:extLst>
      <p:ext uri="{BB962C8B-B14F-4D97-AF65-F5344CB8AC3E}">
        <p14:creationId xmlns:p14="http://schemas.microsoft.com/office/powerpoint/2010/main" val="262669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8339056B-4A08-3F45-9D63-C78BCA4B2799}"/>
              </a:ext>
            </a:extLst>
          </p:cNvPr>
          <p:cNvSpPr>
            <a:spLocks noGrp="1"/>
          </p:cNvSpPr>
          <p:nvPr>
            <p:ph type="title"/>
          </p:nvPr>
        </p:nvSpPr>
        <p:spPr/>
        <p:txBody>
          <a:bodyPr/>
          <a:lstStyle/>
          <a:p>
            <a:r>
              <a:rPr lang="it-IT" dirty="0"/>
              <a:t>Altre feature</a:t>
            </a:r>
          </a:p>
        </p:txBody>
      </p:sp>
      <p:sp>
        <p:nvSpPr>
          <p:cNvPr id="3" name="Segnaposto contenuto 2">
            <a:extLst>
              <a:ext uri="{FF2B5EF4-FFF2-40B4-BE49-F238E27FC236}">
                <a16:creationId xmlns:a16="http://schemas.microsoft.com/office/drawing/2014/main" id="{C745364C-2F28-F24D-829A-1EB4925CEA1A}"/>
              </a:ext>
            </a:extLst>
          </p:cNvPr>
          <p:cNvSpPr>
            <a:spLocks noGrp="1"/>
          </p:cNvSpPr>
          <p:nvPr>
            <p:ph idx="1"/>
          </p:nvPr>
        </p:nvSpPr>
        <p:spPr/>
        <p:txBody>
          <a:bodyPr/>
          <a:lstStyle/>
          <a:p>
            <a:pPr marL="0" indent="0">
              <a:buNone/>
            </a:pPr>
            <a:r>
              <a:rPr lang="it-IT" dirty="0"/>
              <a:t>Oltre alle feature mostrate precedentemente sono presenti anche le seguenti caratteristiche:</a:t>
            </a:r>
          </a:p>
          <a:p>
            <a:pPr>
              <a:lnSpc>
                <a:spcPct val="150000"/>
              </a:lnSpc>
              <a:buFont typeface="Wingdings" pitchFamily="2" charset="2"/>
              <a:buChar char="Ø"/>
            </a:pPr>
            <a:r>
              <a:rPr lang="it-IT" dirty="0"/>
              <a:t> Genere</a:t>
            </a:r>
          </a:p>
          <a:p>
            <a:pPr>
              <a:lnSpc>
                <a:spcPct val="150000"/>
              </a:lnSpc>
              <a:buFont typeface="Wingdings" pitchFamily="2" charset="2"/>
              <a:buChar char="Ø"/>
            </a:pPr>
            <a:r>
              <a:rPr lang="it-IT" dirty="0"/>
              <a:t> Occhiali</a:t>
            </a:r>
          </a:p>
          <a:p>
            <a:pPr>
              <a:lnSpc>
                <a:spcPct val="150000"/>
              </a:lnSpc>
              <a:buFont typeface="Wingdings" pitchFamily="2" charset="2"/>
              <a:buChar char="Ø"/>
            </a:pPr>
            <a:r>
              <a:rPr lang="it-IT" dirty="0"/>
              <a:t> Condizioni di illuminazione</a:t>
            </a:r>
          </a:p>
        </p:txBody>
      </p:sp>
    </p:spTree>
    <p:extLst>
      <p:ext uri="{BB962C8B-B14F-4D97-AF65-F5344CB8AC3E}">
        <p14:creationId xmlns:p14="http://schemas.microsoft.com/office/powerpoint/2010/main" val="44357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Lavoro svolto</a:t>
            </a:r>
          </a:p>
        </p:txBody>
      </p:sp>
      <p:sp>
        <p:nvSpPr>
          <p:cNvPr id="67" name="Arc 6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0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0CCCA97-75C8-1F4C-898B-B5D14C884A4B}"/>
              </a:ext>
            </a:extLst>
          </p:cNvPr>
          <p:cNvSpPr>
            <a:spLocks noGrp="1"/>
          </p:cNvSpPr>
          <p:nvPr>
            <p:ph type="title"/>
          </p:nvPr>
        </p:nvSpPr>
        <p:spPr>
          <a:xfrm>
            <a:off x="838200" y="365125"/>
            <a:ext cx="10515600" cy="1325563"/>
          </a:xfrm>
        </p:spPr>
        <p:txBody>
          <a:bodyPr>
            <a:normAutofit/>
          </a:bodyPr>
          <a:lstStyle/>
          <a:p>
            <a:r>
              <a:rPr lang="it-IT" dirty="0"/>
              <a:t>Modello preliminare</a:t>
            </a:r>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0" name="Gruppo 39">
            <a:extLst>
              <a:ext uri="{FF2B5EF4-FFF2-40B4-BE49-F238E27FC236}">
                <a16:creationId xmlns:a16="http://schemas.microsoft.com/office/drawing/2014/main" id="{C017613C-1A46-584E-8D93-BA92040515D7}"/>
              </a:ext>
            </a:extLst>
          </p:cNvPr>
          <p:cNvGrpSpPr/>
          <p:nvPr/>
        </p:nvGrpSpPr>
        <p:grpSpPr>
          <a:xfrm>
            <a:off x="736284" y="1670642"/>
            <a:ext cx="5811907" cy="3874605"/>
            <a:chOff x="683613" y="1602211"/>
            <a:chExt cx="5811907" cy="3874605"/>
          </a:xfrm>
        </p:grpSpPr>
        <p:graphicFrame>
          <p:nvGraphicFramePr>
            <p:cNvPr id="18" name="Diagramma 17">
              <a:extLst>
                <a:ext uri="{FF2B5EF4-FFF2-40B4-BE49-F238E27FC236}">
                  <a16:creationId xmlns:a16="http://schemas.microsoft.com/office/drawing/2014/main" id="{C3082782-007D-394A-9BA4-672045E88E96}"/>
                </a:ext>
              </a:extLst>
            </p:cNvPr>
            <p:cNvGraphicFramePr/>
            <p:nvPr>
              <p:extLst>
                <p:ext uri="{D42A27DB-BD31-4B8C-83A1-F6EECF244321}">
                  <p14:modId xmlns:p14="http://schemas.microsoft.com/office/powerpoint/2010/main" val="3983271073"/>
                </p:ext>
              </p:extLst>
            </p:nvPr>
          </p:nvGraphicFramePr>
          <p:xfrm>
            <a:off x="683613" y="1602211"/>
            <a:ext cx="5811907" cy="3874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uppo 37">
              <a:extLst>
                <a:ext uri="{FF2B5EF4-FFF2-40B4-BE49-F238E27FC236}">
                  <a16:creationId xmlns:a16="http://schemas.microsoft.com/office/drawing/2014/main" id="{06AD5CBB-8133-8743-8510-8D3EF1AC4ACB}"/>
                </a:ext>
              </a:extLst>
            </p:cNvPr>
            <p:cNvGrpSpPr/>
            <p:nvPr/>
          </p:nvGrpSpPr>
          <p:grpSpPr>
            <a:xfrm>
              <a:off x="1166270" y="2748610"/>
              <a:ext cx="4686282" cy="457200"/>
              <a:chOff x="1166270" y="2748610"/>
              <a:chExt cx="4686282" cy="457200"/>
            </a:xfrm>
          </p:grpSpPr>
          <p:pic>
            <p:nvPicPr>
              <p:cNvPr id="26" name="Elemento grafico 25" descr="Ingranaggi">
                <a:extLst>
                  <a:ext uri="{FF2B5EF4-FFF2-40B4-BE49-F238E27FC236}">
                    <a16:creationId xmlns:a16="http://schemas.microsoft.com/office/drawing/2014/main" id="{A5190A8F-38F8-DA4A-A664-B644F60E6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352" y="2748610"/>
                <a:ext cx="457200" cy="457200"/>
              </a:xfrm>
              <a:prstGeom prst="rect">
                <a:avLst/>
              </a:prstGeom>
              <a:effectLst>
                <a:outerShdw blurRad="50800" dist="38100" dir="2700000" algn="tl" rotWithShape="0">
                  <a:prstClr val="black">
                    <a:alpha val="40000"/>
                  </a:prstClr>
                </a:outerShdw>
              </a:effectLst>
            </p:spPr>
          </p:pic>
          <p:pic>
            <p:nvPicPr>
              <p:cNvPr id="41" name="Elemento grafico 40" descr="Ingranaggi">
                <a:extLst>
                  <a:ext uri="{FF2B5EF4-FFF2-40B4-BE49-F238E27FC236}">
                    <a16:creationId xmlns:a16="http://schemas.microsoft.com/office/drawing/2014/main" id="{C4B403C1-3AED-754D-8A6D-2C8300D1D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908" y="2748610"/>
                <a:ext cx="457200" cy="457200"/>
              </a:xfrm>
              <a:prstGeom prst="rect">
                <a:avLst/>
              </a:prstGeom>
              <a:effectLst>
                <a:outerShdw blurRad="50800" dist="38100" dir="2700000" algn="tl" rotWithShape="0">
                  <a:prstClr val="black">
                    <a:alpha val="40000"/>
                  </a:prstClr>
                </a:outerShdw>
              </a:effectLst>
            </p:spPr>
          </p:pic>
          <p:pic>
            <p:nvPicPr>
              <p:cNvPr id="42" name="Elemento grafico 41" descr="Ingranaggi">
                <a:extLst>
                  <a:ext uri="{FF2B5EF4-FFF2-40B4-BE49-F238E27FC236}">
                    <a16:creationId xmlns:a16="http://schemas.microsoft.com/office/drawing/2014/main" id="{00C75792-2179-4B45-B04F-43F3D432F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270" y="2748610"/>
                <a:ext cx="457200" cy="457200"/>
              </a:xfrm>
              <a:prstGeom prst="rect">
                <a:avLst/>
              </a:prstGeom>
              <a:effectLst>
                <a:outerShdw blurRad="50800" dist="38100" dir="2700000" algn="tl" rotWithShape="0">
                  <a:prstClr val="black">
                    <a:alpha val="40000"/>
                  </a:prstClr>
                </a:outerShdw>
              </a:effectLst>
            </p:spPr>
          </p:pic>
        </p:grpSp>
      </p:grpSp>
      <p:pic>
        <p:nvPicPr>
          <p:cNvPr id="19" name="Immagine 18" descr="Immagine che contiene interni, piastrellato, sedendo, fotografia&#10;&#10;Descrizione generata automaticamente">
            <a:extLst>
              <a:ext uri="{FF2B5EF4-FFF2-40B4-BE49-F238E27FC236}">
                <a16:creationId xmlns:a16="http://schemas.microsoft.com/office/drawing/2014/main" id="{3AF62FE8-C0B6-6D49-BB12-B6C73AA7C473}"/>
              </a:ext>
            </a:extLst>
          </p:cNvPr>
          <p:cNvPicPr/>
          <p:nvPr/>
        </p:nvPicPr>
        <p:blipFill>
          <a:blip r:embed="rId9">
            <a:extLst>
              <a:ext uri="{28A0092B-C50C-407E-A947-70E740481C1C}">
                <a14:useLocalDpi xmlns:a14="http://schemas.microsoft.com/office/drawing/2010/main" val="0"/>
              </a:ext>
            </a:extLst>
          </a:blip>
          <a:stretch>
            <a:fillRect/>
          </a:stretch>
        </p:blipFill>
        <p:spPr>
          <a:xfrm>
            <a:off x="8103306" y="2229257"/>
            <a:ext cx="2869753" cy="2835507"/>
          </a:xfrm>
          <a:prstGeom prst="rect">
            <a:avLst/>
          </a:prstGeom>
        </p:spPr>
      </p:pic>
    </p:spTree>
    <p:extLst>
      <p:ext uri="{BB962C8B-B14F-4D97-AF65-F5344CB8AC3E}">
        <p14:creationId xmlns:p14="http://schemas.microsoft.com/office/powerpoint/2010/main" val="1103985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688DE07-785C-D343-9F07-F05BAFE27D62}"/>
              </a:ext>
            </a:extLst>
          </p:cNvPr>
          <p:cNvSpPr>
            <a:spLocks noGrp="1"/>
          </p:cNvSpPr>
          <p:nvPr>
            <p:ph type="title"/>
          </p:nvPr>
        </p:nvSpPr>
        <p:spPr>
          <a:xfrm>
            <a:off x="6769570" y="530578"/>
            <a:ext cx="4771178" cy="1160110"/>
          </a:xfrm>
        </p:spPr>
        <p:txBody>
          <a:bodyPr>
            <a:normAutofit/>
          </a:bodyPr>
          <a:lstStyle/>
          <a:p>
            <a:r>
              <a:rPr lang="it-IT" dirty="0"/>
              <a:t>Creazione modello</a:t>
            </a:r>
          </a:p>
        </p:txBody>
      </p:sp>
      <p:sp>
        <p:nvSpPr>
          <p:cNvPr id="18"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Content Placeholder 7">
            <a:extLst>
              <a:ext uri="{FF2B5EF4-FFF2-40B4-BE49-F238E27FC236}">
                <a16:creationId xmlns:a16="http://schemas.microsoft.com/office/drawing/2014/main" id="{855730EF-ACF6-45D6-88B2-0FDBA8C13D10}"/>
              </a:ext>
            </a:extLst>
          </p:cNvPr>
          <p:cNvSpPr>
            <a:spLocks noGrp="1"/>
          </p:cNvSpPr>
          <p:nvPr>
            <p:ph idx="1"/>
          </p:nvPr>
        </p:nvSpPr>
        <p:spPr>
          <a:xfrm>
            <a:off x="6769570" y="1825625"/>
            <a:ext cx="4771178" cy="4388908"/>
          </a:xfrm>
        </p:spPr>
        <p:txBody>
          <a:bodyPr>
            <a:normAutofit/>
          </a:bodyPr>
          <a:lstStyle/>
          <a:p>
            <a:pPr lvl="0"/>
            <a:r>
              <a:rPr lang="it-IT" sz="2000" dirty="0"/>
              <a:t>La CNN costruita è strutturata nel seguente modo:</a:t>
            </a:r>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a:t>
            </a:r>
          </a:p>
          <a:p>
            <a:pPr lvl="1" fontAlgn="base">
              <a:lnSpc>
                <a:spcPct val="150000"/>
              </a:lnSpc>
              <a:buFont typeface="Wingdings" pitchFamily="2" charset="2"/>
              <a:buChar char="Ø"/>
            </a:pPr>
            <a:r>
              <a:rPr lang="en-US" sz="2000" dirty="0"/>
              <a:t>Convolutional layer;</a:t>
            </a:r>
          </a:p>
          <a:p>
            <a:pPr lvl="1" fontAlgn="base">
              <a:lnSpc>
                <a:spcPct val="150000"/>
              </a:lnSpc>
              <a:buFont typeface="Wingdings" pitchFamily="2" charset="2"/>
              <a:buChar char="Ø"/>
            </a:pPr>
            <a:r>
              <a:rPr lang="en-US" sz="2000" dirty="0"/>
              <a:t>Pooling layer;</a:t>
            </a:r>
            <a:endParaRPr lang="it-IT" sz="2000" dirty="0"/>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 </a:t>
            </a:r>
          </a:p>
          <a:p>
            <a:pPr lvl="1" fontAlgn="base">
              <a:lnSpc>
                <a:spcPct val="150000"/>
              </a:lnSpc>
              <a:buFont typeface="Wingdings" pitchFamily="2" charset="2"/>
              <a:buChar char="Ø"/>
            </a:pPr>
            <a:r>
              <a:rPr lang="it-IT" sz="2000" dirty="0"/>
              <a:t>Fully connected layer  </a:t>
            </a:r>
            <a:r>
              <a:rPr lang="it-IT" sz="2000" b="1" dirty="0"/>
              <a:t>x 2</a:t>
            </a:r>
            <a:r>
              <a:rPr lang="it-IT" sz="2000" dirty="0"/>
              <a:t>; </a:t>
            </a:r>
          </a:p>
          <a:p>
            <a:pPr lvl="1" fontAlgn="base">
              <a:lnSpc>
                <a:spcPct val="150000"/>
              </a:lnSpc>
              <a:buFont typeface="Wingdings" pitchFamily="2" charset="2"/>
              <a:buChar char="Ø"/>
            </a:pPr>
            <a:endParaRPr lang="it-IT" sz="2000" dirty="0"/>
          </a:p>
          <a:p>
            <a:pPr lvl="1" fontAlgn="base">
              <a:lnSpc>
                <a:spcPct val="150000"/>
              </a:lnSpc>
              <a:buFont typeface="Wingdings" pitchFamily="2" charset="2"/>
              <a:buChar char="Ø"/>
            </a:pPr>
            <a:endParaRPr lang="it-IT" sz="2000" dirty="0"/>
          </a:p>
          <a:p>
            <a:endParaRPr lang="en-US" sz="2400" dirty="0"/>
          </a:p>
        </p:txBody>
      </p:sp>
      <p:pic>
        <p:nvPicPr>
          <p:cNvPr id="5" name="Immagine 4">
            <a:extLst>
              <a:ext uri="{FF2B5EF4-FFF2-40B4-BE49-F238E27FC236}">
                <a16:creationId xmlns:a16="http://schemas.microsoft.com/office/drawing/2014/main" id="{C432B6D6-3CDF-C64B-B453-CE45AAAA49AB}"/>
              </a:ext>
            </a:extLst>
          </p:cNvPr>
          <p:cNvPicPr>
            <a:picLocks noChangeAspect="1"/>
          </p:cNvPicPr>
          <p:nvPr/>
        </p:nvPicPr>
        <p:blipFill>
          <a:blip r:embed="rId2"/>
          <a:stretch>
            <a:fillRect/>
          </a:stretch>
        </p:blipFill>
        <p:spPr>
          <a:xfrm>
            <a:off x="1245327" y="148046"/>
            <a:ext cx="2630900" cy="6635931"/>
          </a:xfrm>
          <a:prstGeom prst="rect">
            <a:avLst/>
          </a:prstGeom>
        </p:spPr>
      </p:pic>
    </p:spTree>
    <p:extLst>
      <p:ext uri="{BB962C8B-B14F-4D97-AF65-F5344CB8AC3E}">
        <p14:creationId xmlns:p14="http://schemas.microsoft.com/office/powerpoint/2010/main" val="348050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8860E09-FEB8-ED4C-9EC8-66157DB55F3C}"/>
              </a:ext>
            </a:extLst>
          </p:cNvPr>
          <p:cNvSpPr>
            <a:spLocks noGrp="1"/>
          </p:cNvSpPr>
          <p:nvPr>
            <p:ph type="title"/>
          </p:nvPr>
        </p:nvSpPr>
        <p:spPr>
          <a:xfrm>
            <a:off x="838200" y="643467"/>
            <a:ext cx="2951205" cy="5571066"/>
          </a:xfrm>
        </p:spPr>
        <p:txBody>
          <a:bodyPr>
            <a:normAutofit/>
          </a:bodyPr>
          <a:lstStyle/>
          <a:p>
            <a:r>
              <a:rPr lang="it-IT">
                <a:solidFill>
                  <a:srgbClr val="FFFFFF"/>
                </a:solidFill>
              </a:rPr>
              <a:t>Sommario</a:t>
            </a:r>
          </a:p>
        </p:txBody>
      </p:sp>
      <p:graphicFrame>
        <p:nvGraphicFramePr>
          <p:cNvPr id="4" name="Segnaposto contenuto 3">
            <a:extLst>
              <a:ext uri="{FF2B5EF4-FFF2-40B4-BE49-F238E27FC236}">
                <a16:creationId xmlns:a16="http://schemas.microsoft.com/office/drawing/2014/main" id="{C0B7884D-F74A-764E-B2C2-D36C1123D4EF}"/>
              </a:ext>
            </a:extLst>
          </p:cNvPr>
          <p:cNvGraphicFramePr>
            <a:graphicFrameLocks noGrp="1"/>
          </p:cNvGraphicFramePr>
          <p:nvPr>
            <p:ph idx="1"/>
            <p:extLst>
              <p:ext uri="{D42A27DB-BD31-4B8C-83A1-F6EECF244321}">
                <p14:modId xmlns:p14="http://schemas.microsoft.com/office/powerpoint/2010/main" val="292333445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1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A719F-39FA-FF4B-A939-DDB6F1E6E3DB}"/>
              </a:ext>
            </a:extLst>
          </p:cNvPr>
          <p:cNvSpPr>
            <a:spLocks noGrp="1"/>
          </p:cNvSpPr>
          <p:nvPr>
            <p:ph type="title"/>
          </p:nvPr>
        </p:nvSpPr>
        <p:spPr/>
        <p:txBody>
          <a:bodyPr/>
          <a:lstStyle/>
          <a:p>
            <a:r>
              <a:rPr lang="it-IT" dirty="0"/>
              <a:t>Training</a:t>
            </a:r>
          </a:p>
        </p:txBody>
      </p:sp>
      <p:pic>
        <p:nvPicPr>
          <p:cNvPr id="4" name="Segnaposto contenuto 3" descr="Immagine che contiene testo, mappa&#10;&#10;Descrizione generata automaticamente">
            <a:extLst>
              <a:ext uri="{FF2B5EF4-FFF2-40B4-BE49-F238E27FC236}">
                <a16:creationId xmlns:a16="http://schemas.microsoft.com/office/drawing/2014/main" id="{56E14DBC-5413-3542-937D-AB7BE0A6F8A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7503"/>
          <a:stretch/>
        </p:blipFill>
        <p:spPr bwMode="auto">
          <a:xfrm>
            <a:off x="838201" y="2603863"/>
            <a:ext cx="4389760" cy="3045139"/>
          </a:xfrm>
          <a:prstGeom prst="rect">
            <a:avLst/>
          </a:prstGeom>
          <a:ln>
            <a:noFill/>
          </a:ln>
          <a:extLst>
            <a:ext uri="{53640926-AAD7-44D8-BBD7-CCE9431645EC}">
              <a14:shadowObscured xmlns:a14="http://schemas.microsoft.com/office/drawing/2010/main"/>
            </a:ext>
          </a:extLst>
        </p:spPr>
      </p:pic>
      <p:pic>
        <p:nvPicPr>
          <p:cNvPr id="6" name="Immagine 5">
            <a:extLst>
              <a:ext uri="{FF2B5EF4-FFF2-40B4-BE49-F238E27FC236}">
                <a16:creationId xmlns:a16="http://schemas.microsoft.com/office/drawing/2014/main" id="{F6E569E7-CE8A-4242-BD52-911512EB7F94}"/>
              </a:ext>
            </a:extLst>
          </p:cNvPr>
          <p:cNvPicPr/>
          <p:nvPr/>
        </p:nvPicPr>
        <p:blipFill rotWithShape="1">
          <a:blip r:embed="rId3">
            <a:extLst>
              <a:ext uri="{28A0092B-C50C-407E-A947-70E740481C1C}">
                <a14:useLocalDpi xmlns:a14="http://schemas.microsoft.com/office/drawing/2010/main" val="0"/>
              </a:ext>
            </a:extLst>
          </a:blip>
          <a:srcRect r="7860"/>
          <a:stretch/>
        </p:blipFill>
        <p:spPr bwMode="auto">
          <a:xfrm>
            <a:off x="6964039" y="2603863"/>
            <a:ext cx="4389760" cy="3045140"/>
          </a:xfrm>
          <a:prstGeom prst="rect">
            <a:avLst/>
          </a:prstGeom>
          <a:ln>
            <a:noFill/>
          </a:ln>
          <a:extLst>
            <a:ext uri="{53640926-AAD7-44D8-BBD7-CCE9431645EC}">
              <a14:shadowObscured xmlns:a14="http://schemas.microsoft.com/office/drawing/2010/main"/>
            </a:ext>
          </a:extLst>
        </p:spPr>
      </p:pic>
      <p:sp>
        <p:nvSpPr>
          <p:cNvPr id="9" name="Segnaposto contenuto 2">
            <a:extLst>
              <a:ext uri="{FF2B5EF4-FFF2-40B4-BE49-F238E27FC236}">
                <a16:creationId xmlns:a16="http://schemas.microsoft.com/office/drawing/2014/main" id="{72D3A1F2-33B9-A84E-AF7E-28EFB8B31DD5}"/>
              </a:ext>
            </a:extLst>
          </p:cNvPr>
          <p:cNvSpPr txBox="1">
            <a:spLocks/>
          </p:cNvSpPr>
          <p:nvPr/>
        </p:nvSpPr>
        <p:spPr>
          <a:xfrm>
            <a:off x="838200" y="1683205"/>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L’addestramento del modello è stato interrotto automaticamente tramite la funzione EarlyStopping di Keras.</a:t>
            </a:r>
          </a:p>
        </p:txBody>
      </p:sp>
    </p:spTree>
    <p:extLst>
      <p:ext uri="{BB962C8B-B14F-4D97-AF65-F5344CB8AC3E}">
        <p14:creationId xmlns:p14="http://schemas.microsoft.com/office/powerpoint/2010/main" val="346253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BCA16-6EC2-E149-A53C-16BAAC4C8E0B}"/>
              </a:ext>
            </a:extLst>
          </p:cNvPr>
          <p:cNvSpPr>
            <a:spLocks noGrp="1"/>
          </p:cNvSpPr>
          <p:nvPr>
            <p:ph type="title"/>
          </p:nvPr>
        </p:nvSpPr>
        <p:spPr/>
        <p:txBody>
          <a:bodyPr/>
          <a:lstStyle/>
          <a:p>
            <a:r>
              <a:rPr lang="it-IT" dirty="0"/>
              <a:t>Risultati</a:t>
            </a:r>
          </a:p>
        </p:txBody>
      </p:sp>
      <p:graphicFrame>
        <p:nvGraphicFramePr>
          <p:cNvPr id="4" name="Segnaposto contenuto 3">
            <a:extLst>
              <a:ext uri="{FF2B5EF4-FFF2-40B4-BE49-F238E27FC236}">
                <a16:creationId xmlns:a16="http://schemas.microsoft.com/office/drawing/2014/main" id="{C15822B0-7A35-8044-A423-F259702DC8A7}"/>
              </a:ext>
            </a:extLst>
          </p:cNvPr>
          <p:cNvGraphicFramePr>
            <a:graphicFrameLocks noGrp="1"/>
          </p:cNvGraphicFramePr>
          <p:nvPr>
            <p:ph idx="1"/>
            <p:extLst>
              <p:ext uri="{D42A27DB-BD31-4B8C-83A1-F6EECF244321}">
                <p14:modId xmlns:p14="http://schemas.microsoft.com/office/powerpoint/2010/main" val="2886353592"/>
              </p:ext>
            </p:extLst>
          </p:nvPr>
        </p:nvGraphicFramePr>
        <p:xfrm>
          <a:off x="838201" y="4289637"/>
          <a:ext cx="10515599" cy="987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2470079">
                  <a:extLst>
                    <a:ext uri="{9D8B030D-6E8A-4147-A177-3AD203B41FA5}">
                      <a16:colId xmlns:a16="http://schemas.microsoft.com/office/drawing/2014/main" val="356031195"/>
                    </a:ext>
                  </a:extLst>
                </a:gridCol>
                <a:gridCol w="1273995">
                  <a:extLst>
                    <a:ext uri="{9D8B030D-6E8A-4147-A177-3AD203B41FA5}">
                      <a16:colId xmlns:a16="http://schemas.microsoft.com/office/drawing/2014/main" val="1772230738"/>
                    </a:ext>
                  </a:extLst>
                </a:gridCol>
                <a:gridCol w="1530850">
                  <a:extLst>
                    <a:ext uri="{9D8B030D-6E8A-4147-A177-3AD203B41FA5}">
                      <a16:colId xmlns:a16="http://schemas.microsoft.com/office/drawing/2014/main" val="2146786228"/>
                    </a:ext>
                  </a:extLst>
                </a:gridCol>
                <a:gridCol w="1171254">
                  <a:extLst>
                    <a:ext uri="{9D8B030D-6E8A-4147-A177-3AD203B41FA5}">
                      <a16:colId xmlns:a16="http://schemas.microsoft.com/office/drawing/2014/main" val="2447483417"/>
                    </a:ext>
                  </a:extLst>
                </a:gridCol>
                <a:gridCol w="1366462">
                  <a:extLst>
                    <a:ext uri="{9D8B030D-6E8A-4147-A177-3AD203B41FA5}">
                      <a16:colId xmlns:a16="http://schemas.microsoft.com/office/drawing/2014/main" val="1157076829"/>
                    </a:ext>
                  </a:extLst>
                </a:gridCol>
                <a:gridCol w="1222625">
                  <a:extLst>
                    <a:ext uri="{9D8B030D-6E8A-4147-A177-3AD203B41FA5}">
                      <a16:colId xmlns:a16="http://schemas.microsoft.com/office/drawing/2014/main" val="2586738405"/>
                    </a:ext>
                  </a:extLst>
                </a:gridCol>
                <a:gridCol w="1480334">
                  <a:extLst>
                    <a:ext uri="{9D8B030D-6E8A-4147-A177-3AD203B41FA5}">
                      <a16:colId xmlns:a16="http://schemas.microsoft.com/office/drawing/2014/main" val="3925593002"/>
                    </a:ext>
                  </a:extLst>
                </a:gridCol>
              </a:tblGrid>
              <a:tr h="427174">
                <a:tc>
                  <a:txBody>
                    <a:bodyPr/>
                    <a:lstStyle/>
                    <a:p>
                      <a:pPr algn="ctr">
                        <a:spcAft>
                          <a:spcPts val="0"/>
                        </a:spcAft>
                      </a:pPr>
                      <a:r>
                        <a:rPr lang="it-IT" sz="1200" dirty="0">
                          <a:effectLst/>
                          <a:latin typeface="+mn-lt"/>
                        </a:rPr>
                        <a:t>Nome</a:t>
                      </a:r>
                      <a:endParaRPr lang="it-IT"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accuracy</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accuracy</a:t>
                      </a:r>
                    </a:p>
                  </a:txBody>
                  <a:tcPr marL="68580" marR="68580" marT="0" marB="0" anchor="ctr"/>
                </a:tc>
                <a:tc>
                  <a:txBody>
                    <a:bodyPr/>
                    <a:lstStyle/>
                    <a:p>
                      <a:pPr algn="ctr">
                        <a:spcAft>
                          <a:spcPts val="0"/>
                        </a:spcAft>
                      </a:pPr>
                      <a:r>
                        <a:rPr lang="it-IT" sz="1200" b="1" dirty="0">
                          <a:effectLst/>
                          <a:latin typeface="+mn-lt"/>
                        </a:rPr>
                        <a:t>Test loss</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rPr>
                        <a:t>Test accuracy</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3415287"/>
                  </a:ext>
                </a:extLst>
              </a:tr>
              <a:tr h="559845">
                <a:tc>
                  <a:txBody>
                    <a:bodyPr/>
                    <a:lstStyle/>
                    <a:p>
                      <a:pPr algn="ctr">
                        <a:spcAft>
                          <a:spcPts val="0"/>
                        </a:spcAft>
                      </a:pPr>
                      <a:r>
                        <a:rPr lang="it-IT" sz="1600" b="1" kern="1200" dirty="0">
                          <a:solidFill>
                            <a:schemeClr val="lt1"/>
                          </a:solidFill>
                          <a:effectLst/>
                          <a:latin typeface="+mn-lt"/>
                          <a:ea typeface="+mn-ea"/>
                          <a:cs typeface="+mn-cs"/>
                        </a:rPr>
                        <a:t>img_14_0.25_3CL_0.2</a:t>
                      </a:r>
                      <a:r>
                        <a:rPr lang="it-IT" sz="1600" dirty="0">
                          <a:effectLst/>
                        </a:rPr>
                        <a:t> </a:t>
                      </a:r>
                      <a:endParaRPr lang="it-IT" sz="11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0.064</a:t>
                      </a:r>
                      <a:r>
                        <a:rPr lang="it-IT" sz="1400" dirty="0">
                          <a:effectLst/>
                        </a:rPr>
                        <a:t> </a:t>
                      </a:r>
                      <a:endParaRPr lang="it-IT" sz="14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0.976</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0.048</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0.982</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0.040</a:t>
                      </a:r>
                      <a:r>
                        <a:rPr lang="it-IT" sz="1800" dirty="0">
                          <a:effectLst/>
                        </a:rPr>
                        <a:t> </a:t>
                      </a:r>
                      <a:endParaRPr lang="it-IT" sz="18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0.986</a:t>
                      </a:r>
                      <a:r>
                        <a:rPr lang="it-IT" dirty="0">
                          <a:effectLst/>
                        </a:rPr>
                        <a:t> </a:t>
                      </a:r>
                      <a:r>
                        <a:rPr lang="it-IT" sz="1800" dirty="0">
                          <a:effectLst/>
                        </a:rPr>
                        <a:t> </a:t>
                      </a:r>
                      <a:endParaRPr lang="it-IT" sz="18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67369157"/>
                  </a:ext>
                </a:extLst>
              </a:tr>
            </a:tbl>
          </a:graphicData>
        </a:graphic>
      </p:graphicFrame>
      <p:sp>
        <p:nvSpPr>
          <p:cNvPr id="10" name="CasellaDiTesto 9">
            <a:extLst>
              <a:ext uri="{FF2B5EF4-FFF2-40B4-BE49-F238E27FC236}">
                <a16:creationId xmlns:a16="http://schemas.microsoft.com/office/drawing/2014/main" id="{BAF7DD22-3CE3-E546-BFB8-D00887A858AE}"/>
              </a:ext>
            </a:extLst>
          </p:cNvPr>
          <p:cNvSpPr txBox="1"/>
          <p:nvPr/>
        </p:nvSpPr>
        <p:spPr>
          <a:xfrm>
            <a:off x="2907957" y="3880022"/>
            <a:ext cx="184731" cy="369332"/>
          </a:xfrm>
          <a:prstGeom prst="rect">
            <a:avLst/>
          </a:prstGeom>
          <a:noFill/>
        </p:spPr>
        <p:txBody>
          <a:bodyPr wrap="none" rtlCol="0">
            <a:spAutoFit/>
          </a:bodyPr>
          <a:lstStyle/>
          <a:p>
            <a:endParaRPr lang="it-IT" dirty="0"/>
          </a:p>
        </p:txBody>
      </p:sp>
      <p:sp>
        <p:nvSpPr>
          <p:cNvPr id="11" name="CasellaDiTesto 10">
            <a:extLst>
              <a:ext uri="{FF2B5EF4-FFF2-40B4-BE49-F238E27FC236}">
                <a16:creationId xmlns:a16="http://schemas.microsoft.com/office/drawing/2014/main" id="{121255F8-9D14-2741-85D0-BE182ADF2AE8}"/>
              </a:ext>
            </a:extLst>
          </p:cNvPr>
          <p:cNvSpPr txBox="1"/>
          <p:nvPr/>
        </p:nvSpPr>
        <p:spPr>
          <a:xfrm>
            <a:off x="838200" y="1581344"/>
            <a:ext cx="5811334" cy="2469907"/>
          </a:xfrm>
          <a:prstGeom prst="rect">
            <a:avLst/>
          </a:prstGeom>
          <a:noFill/>
        </p:spPr>
        <p:txBody>
          <a:bodyPr wrap="none" rtlCol="0">
            <a:spAutoFit/>
          </a:bodyPr>
          <a:lstStyle/>
          <a:p>
            <a:r>
              <a:rPr lang="it-IT" dirty="0"/>
              <a:t>Il modello testato presenta le seguenti caratteristiche:</a:t>
            </a:r>
          </a:p>
          <a:p>
            <a:pPr marL="742950" lvl="1" indent="-285750">
              <a:lnSpc>
                <a:spcPct val="150000"/>
              </a:lnSpc>
              <a:buFont typeface="Wingdings" pitchFamily="2" charset="2"/>
              <a:buChar char="Ø"/>
            </a:pPr>
            <a:endParaRPr lang="it-IT" sz="400" dirty="0"/>
          </a:p>
          <a:p>
            <a:pPr marL="742950" lvl="1" indent="-285750">
              <a:lnSpc>
                <a:spcPct val="150000"/>
              </a:lnSpc>
              <a:buFont typeface="Wingdings" pitchFamily="2" charset="2"/>
              <a:buChar char="Ø"/>
            </a:pPr>
            <a:r>
              <a:rPr lang="it-IT" dirty="0"/>
              <a:t>Considera solo immagini;</a:t>
            </a:r>
          </a:p>
          <a:p>
            <a:pPr marL="742950" lvl="1" indent="-285750">
              <a:lnSpc>
                <a:spcPct val="150000"/>
              </a:lnSpc>
              <a:buFont typeface="Wingdings" pitchFamily="2" charset="2"/>
              <a:buChar char="Ø"/>
            </a:pPr>
            <a:r>
              <a:rPr lang="it-IT" dirty="0"/>
              <a:t>Numero epoche: 14</a:t>
            </a:r>
            <a:r>
              <a:rPr lang="it-IT" dirty="0">
                <a:cs typeface="Times New Roman" panose="02020603050405020304" pitchFamily="18" charset="0"/>
              </a:rPr>
              <a:t>;</a:t>
            </a:r>
            <a:endParaRPr lang="it-IT" dirty="0"/>
          </a:p>
          <a:p>
            <a:pPr marL="742950" lvl="1" indent="-285750">
              <a:lnSpc>
                <a:spcPct val="150000"/>
              </a:lnSpc>
              <a:buFont typeface="Wingdings" pitchFamily="2" charset="2"/>
              <a:buChar char="Ø"/>
            </a:pPr>
            <a:r>
              <a:rPr lang="it-IT" dirty="0"/>
              <a:t>Layer convoluzionali: 3;</a:t>
            </a:r>
          </a:p>
          <a:p>
            <a:pPr marL="742950" lvl="1" indent="-285750">
              <a:lnSpc>
                <a:spcPct val="150000"/>
              </a:lnSpc>
              <a:buFont typeface="Wingdings" pitchFamily="2" charset="2"/>
              <a:buChar char="Ø"/>
            </a:pPr>
            <a:r>
              <a:rPr lang="it-IT" dirty="0"/>
              <a:t>Dimensione test set: 20% del dataset.</a:t>
            </a:r>
          </a:p>
          <a:p>
            <a:pPr marL="742950" lvl="1" indent="-285750">
              <a:buFont typeface="Wingdings" pitchFamily="2" charset="2"/>
              <a:buChar char="Ø"/>
            </a:pPr>
            <a:endParaRPr lang="it-IT" dirty="0"/>
          </a:p>
        </p:txBody>
      </p:sp>
    </p:spTree>
    <p:extLst>
      <p:ext uri="{BB962C8B-B14F-4D97-AF65-F5344CB8AC3E}">
        <p14:creationId xmlns:p14="http://schemas.microsoft.com/office/powerpoint/2010/main" val="70904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1860486-1CBE-7A49-AACC-1771C52A259D}"/>
              </a:ext>
            </a:extLst>
          </p:cNvPr>
          <p:cNvSpPr>
            <a:spLocks noGrp="1"/>
          </p:cNvSpPr>
          <p:nvPr>
            <p:ph type="title"/>
          </p:nvPr>
        </p:nvSpPr>
        <p:spPr>
          <a:xfrm>
            <a:off x="838200" y="643467"/>
            <a:ext cx="2951205" cy="5571066"/>
          </a:xfrm>
        </p:spPr>
        <p:txBody>
          <a:bodyPr>
            <a:normAutofit/>
          </a:bodyPr>
          <a:lstStyle/>
          <a:p>
            <a:r>
              <a:rPr lang="it-IT">
                <a:solidFill>
                  <a:srgbClr val="FFFFFF"/>
                </a:solidFill>
              </a:rPr>
              <a:t>Testing</a:t>
            </a:r>
          </a:p>
        </p:txBody>
      </p:sp>
      <p:pic>
        <p:nvPicPr>
          <p:cNvPr id="18" name="Immagine 17">
            <a:extLst>
              <a:ext uri="{FF2B5EF4-FFF2-40B4-BE49-F238E27FC236}">
                <a16:creationId xmlns:a16="http://schemas.microsoft.com/office/drawing/2014/main" id="{99CC1B9B-F196-F04E-9755-0BE68C0CB47C}"/>
              </a:ext>
            </a:extLst>
          </p:cNvPr>
          <p:cNvPicPr/>
          <p:nvPr/>
        </p:nvPicPr>
        <p:blipFill>
          <a:blip r:embed="rId2"/>
          <a:stretch>
            <a:fillRect/>
          </a:stretch>
        </p:blipFill>
        <p:spPr>
          <a:xfrm>
            <a:off x="5979560" y="700054"/>
            <a:ext cx="2842241" cy="2621876"/>
          </a:xfrm>
          <a:prstGeom prst="rect">
            <a:avLst/>
          </a:prstGeom>
        </p:spPr>
      </p:pic>
      <p:pic>
        <p:nvPicPr>
          <p:cNvPr id="19" name="Immagine 18">
            <a:extLst>
              <a:ext uri="{FF2B5EF4-FFF2-40B4-BE49-F238E27FC236}">
                <a16:creationId xmlns:a16="http://schemas.microsoft.com/office/drawing/2014/main" id="{F162ECBA-2C13-D44F-8143-AB7236F3CD94}"/>
              </a:ext>
            </a:extLst>
          </p:cNvPr>
          <p:cNvPicPr/>
          <p:nvPr/>
        </p:nvPicPr>
        <p:blipFill>
          <a:blip r:embed="rId3"/>
          <a:stretch>
            <a:fillRect/>
          </a:stretch>
        </p:blipFill>
        <p:spPr>
          <a:xfrm>
            <a:off x="6000108" y="3832853"/>
            <a:ext cx="2840971" cy="2620602"/>
          </a:xfrm>
          <a:prstGeom prst="rect">
            <a:avLst/>
          </a:prstGeom>
        </p:spPr>
      </p:pic>
      <p:pic>
        <p:nvPicPr>
          <p:cNvPr id="20" name="Immagine 19">
            <a:extLst>
              <a:ext uri="{FF2B5EF4-FFF2-40B4-BE49-F238E27FC236}">
                <a16:creationId xmlns:a16="http://schemas.microsoft.com/office/drawing/2014/main" id="{6769D20A-DF4A-BA4D-AD94-8729C2C5159F}"/>
              </a:ext>
            </a:extLst>
          </p:cNvPr>
          <p:cNvPicPr/>
          <p:nvPr/>
        </p:nvPicPr>
        <p:blipFill>
          <a:blip r:embed="rId4"/>
          <a:stretch>
            <a:fillRect/>
          </a:stretch>
        </p:blipFill>
        <p:spPr>
          <a:xfrm>
            <a:off x="9141567" y="679281"/>
            <a:ext cx="2842241" cy="2622101"/>
          </a:xfrm>
          <a:prstGeom prst="rect">
            <a:avLst/>
          </a:prstGeom>
        </p:spPr>
      </p:pic>
      <p:pic>
        <p:nvPicPr>
          <p:cNvPr id="21" name="Immagine 20">
            <a:extLst>
              <a:ext uri="{FF2B5EF4-FFF2-40B4-BE49-F238E27FC236}">
                <a16:creationId xmlns:a16="http://schemas.microsoft.com/office/drawing/2014/main" id="{4396B275-1CC4-DE4F-ABC8-217072ABABC9}"/>
              </a:ext>
            </a:extLst>
          </p:cNvPr>
          <p:cNvPicPr/>
          <p:nvPr/>
        </p:nvPicPr>
        <p:blipFill>
          <a:blip r:embed="rId5"/>
          <a:stretch>
            <a:fillRect/>
          </a:stretch>
        </p:blipFill>
        <p:spPr>
          <a:xfrm>
            <a:off x="9142838" y="3769489"/>
            <a:ext cx="2840970" cy="2620404"/>
          </a:xfrm>
          <a:prstGeom prst="rect">
            <a:avLst/>
          </a:prstGeom>
        </p:spPr>
      </p:pic>
    </p:spTree>
    <p:extLst>
      <p:ext uri="{BB962C8B-B14F-4D97-AF65-F5344CB8AC3E}">
        <p14:creationId xmlns:p14="http://schemas.microsoft.com/office/powerpoint/2010/main" val="70377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052AD-026B-6143-A488-B96E3841D67A}"/>
              </a:ext>
            </a:extLst>
          </p:cNvPr>
          <p:cNvSpPr>
            <a:spLocks noGrp="1"/>
          </p:cNvSpPr>
          <p:nvPr>
            <p:ph type="title"/>
          </p:nvPr>
        </p:nvSpPr>
        <p:spPr/>
        <p:txBody>
          <a:bodyPr/>
          <a:lstStyle/>
          <a:p>
            <a:r>
              <a:rPr lang="it-IT" dirty="0"/>
              <a:t>Ulteriori analisi</a:t>
            </a:r>
          </a:p>
        </p:txBody>
      </p:sp>
      <p:graphicFrame>
        <p:nvGraphicFramePr>
          <p:cNvPr id="4" name="Segnaposto contenuto 3">
            <a:extLst>
              <a:ext uri="{FF2B5EF4-FFF2-40B4-BE49-F238E27FC236}">
                <a16:creationId xmlns:a16="http://schemas.microsoft.com/office/drawing/2014/main" id="{9D0C6CA4-D04D-8444-A873-297463C7F830}"/>
              </a:ext>
            </a:extLst>
          </p:cNvPr>
          <p:cNvGraphicFramePr>
            <a:graphicFrameLocks noGrp="1"/>
          </p:cNvGraphicFramePr>
          <p:nvPr>
            <p:ph idx="1"/>
            <p:extLst>
              <p:ext uri="{D42A27DB-BD31-4B8C-83A1-F6EECF244321}">
                <p14:modId xmlns:p14="http://schemas.microsoft.com/office/powerpoint/2010/main" val="2962342452"/>
              </p:ext>
            </p:extLst>
          </p:nvPr>
        </p:nvGraphicFramePr>
        <p:xfrm>
          <a:off x="7793447" y="2588577"/>
          <a:ext cx="2733040" cy="1680845"/>
        </p:xfrm>
        <a:graphic>
          <a:graphicData uri="http://schemas.openxmlformats.org/drawingml/2006/table">
            <a:tbl>
              <a:tblPr firstCol="1">
                <a:effectLst>
                  <a:outerShdw blurRad="50800" dist="38100" dir="2700000" algn="tl" rotWithShape="0">
                    <a:prstClr val="black">
                      <a:alpha val="40000"/>
                    </a:prstClr>
                  </a:outerShdw>
                </a:effectLst>
                <a:tableStyleId>{5C22544A-7EE6-4342-B048-85BDC9FD1C3A}</a:tableStyleId>
              </a:tblPr>
              <a:tblGrid>
                <a:gridCol w="1199515">
                  <a:extLst>
                    <a:ext uri="{9D8B030D-6E8A-4147-A177-3AD203B41FA5}">
                      <a16:colId xmlns:a16="http://schemas.microsoft.com/office/drawing/2014/main" val="2705189069"/>
                    </a:ext>
                  </a:extLst>
                </a:gridCol>
                <a:gridCol w="1533525">
                  <a:extLst>
                    <a:ext uri="{9D8B030D-6E8A-4147-A177-3AD203B41FA5}">
                      <a16:colId xmlns:a16="http://schemas.microsoft.com/office/drawing/2014/main" val="934400701"/>
                    </a:ext>
                  </a:extLst>
                </a:gridCol>
              </a:tblGrid>
              <a:tr h="574675">
                <a:tc>
                  <a:txBody>
                    <a:bodyPr/>
                    <a:lstStyle/>
                    <a:p>
                      <a:pPr algn="ctr"/>
                      <a:r>
                        <a:rPr lang="it-IT" sz="1200" dirty="0">
                          <a:effectLst/>
                        </a:rPr>
                        <a:t>Precision</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a:effectLst/>
                        </a:rPr>
                        <a:t>0.9831</a:t>
                      </a:r>
                      <a:endParaRPr lang="it-IT" sz="180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3656418"/>
                  </a:ext>
                </a:extLst>
              </a:tr>
              <a:tr h="553085">
                <a:tc>
                  <a:txBody>
                    <a:bodyPr/>
                    <a:lstStyle/>
                    <a:p>
                      <a:pPr algn="ctr"/>
                      <a:r>
                        <a:rPr lang="it-IT" sz="1200" dirty="0">
                          <a:effectLst/>
                        </a:rPr>
                        <a:t>Recall</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dirty="0">
                          <a:effectLst/>
                        </a:rPr>
                        <a:t>0.9899</a:t>
                      </a:r>
                    </a:p>
                  </a:txBody>
                  <a:tcPr marL="68580" marR="68580" marT="0" marB="0" anchor="ctr"/>
                </a:tc>
                <a:extLst>
                  <a:ext uri="{0D108BD9-81ED-4DB2-BD59-A6C34878D82A}">
                    <a16:rowId xmlns:a16="http://schemas.microsoft.com/office/drawing/2014/main" val="2718590446"/>
                  </a:ext>
                </a:extLst>
              </a:tr>
              <a:tr h="553085">
                <a:tc>
                  <a:txBody>
                    <a:bodyPr/>
                    <a:lstStyle/>
                    <a:p>
                      <a:pPr algn="ctr"/>
                      <a:r>
                        <a:rPr lang="it-IT" sz="1200" dirty="0">
                          <a:effectLst/>
                          <a:latin typeface="+mn-lt"/>
                          <a:ea typeface="Times New Roman" panose="02020603050405020304" pitchFamily="18" charset="0"/>
                          <a:cs typeface="Times New Roman" panose="02020603050405020304" pitchFamily="18" charset="0"/>
                        </a:rPr>
                        <a:t>F</a:t>
                      </a:r>
                      <a:r>
                        <a:rPr lang="it-IT" sz="1200" baseline="-25000" dirty="0">
                          <a:effectLst/>
                          <a:latin typeface="+mn-lt"/>
                          <a:ea typeface="Times New Roman" panose="02020603050405020304" pitchFamily="18" charset="0"/>
                          <a:cs typeface="Times New Roman" panose="02020603050405020304" pitchFamily="18" charset="0"/>
                        </a:rPr>
                        <a:t>1</a:t>
                      </a:r>
                      <a:r>
                        <a:rPr lang="it-IT" sz="1200" dirty="0">
                          <a:effectLst/>
                          <a:latin typeface="+mn-lt"/>
                          <a:ea typeface="Times New Roman" panose="02020603050405020304" pitchFamily="18" charset="0"/>
                          <a:cs typeface="Times New Roman" panose="02020603050405020304" pitchFamily="18" charset="0"/>
                        </a:rPr>
                        <a:t>-score</a:t>
                      </a:r>
                    </a:p>
                  </a:txBody>
                  <a:tcPr marL="68580" marR="68580" marT="0" marB="0" anchor="ctr"/>
                </a:tc>
                <a:tc>
                  <a:txBody>
                    <a:bodyPr/>
                    <a:lstStyle/>
                    <a:p>
                      <a:pPr algn="ctr"/>
                      <a:r>
                        <a:rPr lang="it-IT" sz="1800" kern="1200" dirty="0">
                          <a:solidFill>
                            <a:schemeClr val="dk1"/>
                          </a:solidFill>
                          <a:effectLst/>
                          <a:latin typeface="+mn-lt"/>
                          <a:ea typeface="+mn-ea"/>
                          <a:cs typeface="+mn-cs"/>
                        </a:rPr>
                        <a:t>0.9865</a:t>
                      </a:r>
                      <a:r>
                        <a:rPr lang="it-IT" sz="1200" dirty="0">
                          <a:effectLst/>
                        </a:rPr>
                        <a:t> </a:t>
                      </a:r>
                    </a:p>
                  </a:txBody>
                  <a:tcPr marL="68580" marR="68580" marT="0" marB="0" anchor="ctr"/>
                </a:tc>
                <a:extLst>
                  <a:ext uri="{0D108BD9-81ED-4DB2-BD59-A6C34878D82A}">
                    <a16:rowId xmlns:a16="http://schemas.microsoft.com/office/drawing/2014/main" val="2014587554"/>
                  </a:ext>
                </a:extLst>
              </a:tr>
            </a:tbl>
          </a:graphicData>
        </a:graphic>
      </p:graphicFrame>
      <p:pic>
        <p:nvPicPr>
          <p:cNvPr id="5" name="Immagine 4" descr="Immagine che contiene screenshot&#10;&#10;Descrizione generata automaticamente">
            <a:extLst>
              <a:ext uri="{FF2B5EF4-FFF2-40B4-BE49-F238E27FC236}">
                <a16:creationId xmlns:a16="http://schemas.microsoft.com/office/drawing/2014/main" id="{FDDEB824-3F9B-A146-AEAF-8402BFA3187F}"/>
              </a:ext>
            </a:extLst>
          </p:cNvPr>
          <p:cNvPicPr/>
          <p:nvPr/>
        </p:nvPicPr>
        <p:blipFill>
          <a:blip r:embed="rId2">
            <a:extLst>
              <a:ext uri="{28A0092B-C50C-407E-A947-70E740481C1C}">
                <a14:useLocalDpi xmlns:a14="http://schemas.microsoft.com/office/drawing/2010/main" val="0"/>
              </a:ext>
            </a:extLst>
          </a:blip>
          <a:stretch>
            <a:fillRect/>
          </a:stretch>
        </p:blipFill>
        <p:spPr>
          <a:xfrm>
            <a:off x="1321297" y="1799452"/>
            <a:ext cx="4411345" cy="3851275"/>
          </a:xfrm>
          <a:prstGeom prst="rect">
            <a:avLst/>
          </a:prstGeom>
        </p:spPr>
      </p:pic>
    </p:spTree>
    <p:extLst>
      <p:ext uri="{BB962C8B-B14F-4D97-AF65-F5344CB8AC3E}">
        <p14:creationId xmlns:p14="http://schemas.microsoft.com/office/powerpoint/2010/main" val="306685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B557F4-3580-8E4C-AD03-3C7399C4CF29}"/>
              </a:ext>
            </a:extLst>
          </p:cNvPr>
          <p:cNvSpPr>
            <a:spLocks noGrp="1"/>
          </p:cNvSpPr>
          <p:nvPr>
            <p:ph type="title"/>
          </p:nvPr>
        </p:nvSpPr>
        <p:spPr/>
        <p:txBody>
          <a:bodyPr/>
          <a:lstStyle/>
          <a:p>
            <a:r>
              <a:rPr lang="it-IT" dirty="0"/>
              <a:t>Modifiche proposte</a:t>
            </a:r>
          </a:p>
        </p:txBody>
      </p:sp>
      <p:sp>
        <p:nvSpPr>
          <p:cNvPr id="3" name="Segnaposto contenuto 2">
            <a:extLst>
              <a:ext uri="{FF2B5EF4-FFF2-40B4-BE49-F238E27FC236}">
                <a16:creationId xmlns:a16="http://schemas.microsoft.com/office/drawing/2014/main" id="{C449C3AF-928F-5545-A0A3-E945A9C82679}"/>
              </a:ext>
            </a:extLst>
          </p:cNvPr>
          <p:cNvSpPr>
            <a:spLocks noGrp="1"/>
          </p:cNvSpPr>
          <p:nvPr>
            <p:ph idx="1"/>
          </p:nvPr>
        </p:nvSpPr>
        <p:spPr/>
        <p:txBody>
          <a:bodyPr/>
          <a:lstStyle/>
          <a:p>
            <a:pPr marL="514350" indent="-514350">
              <a:buFont typeface="+mj-lt"/>
              <a:buAutoNum type="arabicParenR"/>
            </a:pPr>
            <a:r>
              <a:rPr lang="it-IT" dirty="0"/>
              <a:t>Aumento delle dimensioni delle immagini passate in input al modello. </a:t>
            </a:r>
          </a:p>
          <a:p>
            <a:pPr marL="514350" indent="-514350">
              <a:buFont typeface="+mj-lt"/>
              <a:buAutoNum type="arabicParenR"/>
            </a:pPr>
            <a:endParaRPr lang="it-IT" dirty="0"/>
          </a:p>
          <a:p>
            <a:pPr marL="514350" indent="-514350">
              <a:buFont typeface="+mj-lt"/>
              <a:buAutoNum type="arabicParenR"/>
            </a:pPr>
            <a:r>
              <a:rPr lang="it-IT" dirty="0"/>
              <a:t>Creazione di un nuovo modello che considerasse anche tutte le altre feature presenti nel dataset. </a:t>
            </a:r>
          </a:p>
          <a:p>
            <a:pPr marL="514350" indent="-514350">
              <a:buFont typeface="+mj-lt"/>
              <a:buAutoNum type="arabicParenR"/>
            </a:pPr>
            <a:endParaRPr lang="it-IT" dirty="0"/>
          </a:p>
        </p:txBody>
      </p:sp>
    </p:spTree>
    <p:extLst>
      <p:ext uri="{BB962C8B-B14F-4D97-AF65-F5344CB8AC3E}">
        <p14:creationId xmlns:p14="http://schemas.microsoft.com/office/powerpoint/2010/main" val="12199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8DCFA8-90E5-B943-9857-7200B51C0E20}"/>
              </a:ext>
            </a:extLst>
          </p:cNvPr>
          <p:cNvSpPr>
            <a:spLocks noGrp="1"/>
          </p:cNvSpPr>
          <p:nvPr>
            <p:ph type="title"/>
          </p:nvPr>
        </p:nvSpPr>
        <p:spPr/>
        <p:txBody>
          <a:bodyPr/>
          <a:lstStyle/>
          <a:p>
            <a:r>
              <a:rPr lang="it-IT" dirty="0"/>
              <a:t>1. Aumento dimensione immagini</a:t>
            </a:r>
          </a:p>
        </p:txBody>
      </p:sp>
      <p:pic>
        <p:nvPicPr>
          <p:cNvPr id="4" name="Segnaposto contenuto 3" descr="Immagine che contiene sedendo, piastrellato, largo, aria&#10;&#10;Descrizione generata automaticamente">
            <a:extLst>
              <a:ext uri="{FF2B5EF4-FFF2-40B4-BE49-F238E27FC236}">
                <a16:creationId xmlns:a16="http://schemas.microsoft.com/office/drawing/2014/main" id="{6D38F8E0-D09E-3E4D-B4E2-470A5D89FD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98020" y="4096059"/>
            <a:ext cx="2729881" cy="2697253"/>
          </a:xfrm>
          <a:prstGeom prst="rect">
            <a:avLst/>
          </a:prstGeom>
        </p:spPr>
      </p:pic>
      <p:pic>
        <p:nvPicPr>
          <p:cNvPr id="7" name="Immagine 6" descr="Immagine che contiene ciambella&#10;&#10;Descrizione generata automaticamente">
            <a:extLst>
              <a:ext uri="{FF2B5EF4-FFF2-40B4-BE49-F238E27FC236}">
                <a16:creationId xmlns:a16="http://schemas.microsoft.com/office/drawing/2014/main" id="{3B622332-A033-D745-9583-D2392EEF1009}"/>
              </a:ext>
            </a:extLst>
          </p:cNvPr>
          <p:cNvPicPr/>
          <p:nvPr/>
        </p:nvPicPr>
        <p:blipFill>
          <a:blip r:embed="rId3">
            <a:extLst>
              <a:ext uri="{28A0092B-C50C-407E-A947-70E740481C1C}">
                <a14:useLocalDpi xmlns:a14="http://schemas.microsoft.com/office/drawing/2010/main" val="0"/>
              </a:ext>
            </a:extLst>
          </a:blip>
          <a:stretch>
            <a:fillRect/>
          </a:stretch>
        </p:blipFill>
        <p:spPr>
          <a:xfrm>
            <a:off x="6286031" y="4075511"/>
            <a:ext cx="2710796" cy="2717801"/>
          </a:xfrm>
          <a:prstGeom prst="rect">
            <a:avLst/>
          </a:prstGeom>
        </p:spPr>
      </p:pic>
      <p:graphicFrame>
        <p:nvGraphicFramePr>
          <p:cNvPr id="8" name="Tabella 7">
            <a:extLst>
              <a:ext uri="{FF2B5EF4-FFF2-40B4-BE49-F238E27FC236}">
                <a16:creationId xmlns:a16="http://schemas.microsoft.com/office/drawing/2014/main" id="{0B6DB66F-B24B-214E-B6C5-35220BB1160F}"/>
              </a:ext>
            </a:extLst>
          </p:cNvPr>
          <p:cNvGraphicFramePr>
            <a:graphicFrameLocks noGrp="1"/>
          </p:cNvGraphicFramePr>
          <p:nvPr>
            <p:extLst>
              <p:ext uri="{D42A27DB-BD31-4B8C-83A1-F6EECF244321}">
                <p14:modId xmlns:p14="http://schemas.microsoft.com/office/powerpoint/2010/main" val="4024001035"/>
              </p:ext>
            </p:extLst>
          </p:nvPr>
        </p:nvGraphicFramePr>
        <p:xfrm>
          <a:off x="966183" y="1690688"/>
          <a:ext cx="10639695" cy="1951916"/>
        </p:xfrm>
        <a:graphic>
          <a:graphicData uri="http://schemas.openxmlformats.org/drawingml/2006/table">
            <a:tbl>
              <a:tblPr firstRow="1" firstCol="1" bandRow="1">
                <a:tableStyleId>{5C22544A-7EE6-4342-B048-85BDC9FD1C3A}</a:tableStyleId>
              </a:tblPr>
              <a:tblGrid>
                <a:gridCol w="2732121">
                  <a:extLst>
                    <a:ext uri="{9D8B030D-6E8A-4147-A177-3AD203B41FA5}">
                      <a16:colId xmlns:a16="http://schemas.microsoft.com/office/drawing/2014/main" val="4270342340"/>
                    </a:ext>
                  </a:extLst>
                </a:gridCol>
                <a:gridCol w="1233065">
                  <a:extLst>
                    <a:ext uri="{9D8B030D-6E8A-4147-A177-3AD203B41FA5}">
                      <a16:colId xmlns:a16="http://schemas.microsoft.com/office/drawing/2014/main" val="1707830"/>
                    </a:ext>
                  </a:extLst>
                </a:gridCol>
                <a:gridCol w="1094368">
                  <a:extLst>
                    <a:ext uri="{9D8B030D-6E8A-4147-A177-3AD203B41FA5}">
                      <a16:colId xmlns:a16="http://schemas.microsoft.com/office/drawing/2014/main" val="2798427210"/>
                    </a:ext>
                  </a:extLst>
                </a:gridCol>
                <a:gridCol w="959473">
                  <a:extLst>
                    <a:ext uri="{9D8B030D-6E8A-4147-A177-3AD203B41FA5}">
                      <a16:colId xmlns:a16="http://schemas.microsoft.com/office/drawing/2014/main" val="2159466351"/>
                    </a:ext>
                  </a:extLst>
                </a:gridCol>
                <a:gridCol w="1168467">
                  <a:extLst>
                    <a:ext uri="{9D8B030D-6E8A-4147-A177-3AD203B41FA5}">
                      <a16:colId xmlns:a16="http://schemas.microsoft.com/office/drawing/2014/main" val="210348693"/>
                    </a:ext>
                  </a:extLst>
                </a:gridCol>
                <a:gridCol w="1168467">
                  <a:extLst>
                    <a:ext uri="{9D8B030D-6E8A-4147-A177-3AD203B41FA5}">
                      <a16:colId xmlns:a16="http://schemas.microsoft.com/office/drawing/2014/main" val="698553142"/>
                    </a:ext>
                  </a:extLst>
                </a:gridCol>
                <a:gridCol w="1141867">
                  <a:extLst>
                    <a:ext uri="{9D8B030D-6E8A-4147-A177-3AD203B41FA5}">
                      <a16:colId xmlns:a16="http://schemas.microsoft.com/office/drawing/2014/main" val="3812926342"/>
                    </a:ext>
                  </a:extLst>
                </a:gridCol>
                <a:gridCol w="1141867">
                  <a:extLst>
                    <a:ext uri="{9D8B030D-6E8A-4147-A177-3AD203B41FA5}">
                      <a16:colId xmlns:a16="http://schemas.microsoft.com/office/drawing/2014/main" val="1386916731"/>
                    </a:ext>
                  </a:extLst>
                </a:gridCol>
              </a:tblGrid>
              <a:tr h="830043">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Epoche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2972599009"/>
                  </a:ext>
                </a:extLst>
              </a:tr>
              <a:tr h="589635">
                <a:tc>
                  <a:txBody>
                    <a:bodyPr/>
                    <a:lstStyle/>
                    <a:p>
                      <a:pPr algn="ctr"/>
                      <a:r>
                        <a:rPr lang="it-IT" sz="1400" dirty="0">
                          <a:effectLst/>
                        </a:rPr>
                        <a:t>img_14_0.25_3CL_0.2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14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0.064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0.048</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0.976</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0.982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800" kern="1200" dirty="0">
                          <a:solidFill>
                            <a:schemeClr val="dk1"/>
                          </a:solidFill>
                          <a:effectLst/>
                          <a:latin typeface="+mn-lt"/>
                          <a:ea typeface="+mn-ea"/>
                          <a:cs typeface="+mn-cs"/>
                        </a:rPr>
                        <a:t>10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3361194023"/>
                  </a:ext>
                </a:extLst>
              </a:tr>
              <a:tr h="532238">
                <a:tc>
                  <a:txBody>
                    <a:bodyPr/>
                    <a:lstStyle/>
                    <a:p>
                      <a:pPr algn="ctr"/>
                      <a:r>
                        <a:rPr lang="it-IT" sz="1400" dirty="0">
                          <a:effectLst/>
                        </a:rPr>
                        <a:t>img_15_0.25_3CL_0.2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52 x 52</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15</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0.068</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0.056</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rPr>
                        <a:t>0.974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rPr>
                        <a:t>0.980</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effectLst/>
                        </a:rPr>
                        <a:t>52 s</a:t>
                      </a:r>
                    </a:p>
                  </a:txBody>
                  <a:tcPr marL="67235" marR="67235" marT="0" marB="0" anchor="ctr"/>
                </a:tc>
                <a:extLst>
                  <a:ext uri="{0D108BD9-81ED-4DB2-BD59-A6C34878D82A}">
                    <a16:rowId xmlns:a16="http://schemas.microsoft.com/office/drawing/2014/main" val="2564867214"/>
                  </a:ext>
                </a:extLst>
              </a:tr>
            </a:tbl>
          </a:graphicData>
        </a:graphic>
      </p:graphicFrame>
    </p:spTree>
    <p:extLst>
      <p:ext uri="{BB962C8B-B14F-4D97-AF65-F5344CB8AC3E}">
        <p14:creationId xmlns:p14="http://schemas.microsoft.com/office/powerpoint/2010/main" val="398509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E11AD621-0033-DE48-992A-7DD525E62509}"/>
              </a:ext>
            </a:extLst>
          </p:cNvPr>
          <p:cNvSpPr>
            <a:spLocks noGrp="1"/>
          </p:cNvSpPr>
          <p:nvPr>
            <p:ph type="title"/>
          </p:nvPr>
        </p:nvSpPr>
        <p:spPr>
          <a:xfrm>
            <a:off x="838200" y="365125"/>
            <a:ext cx="10515600" cy="1325563"/>
          </a:xfrm>
        </p:spPr>
        <p:txBody>
          <a:bodyPr>
            <a:normAutofit/>
          </a:bodyPr>
          <a:lstStyle/>
          <a:p>
            <a:r>
              <a:rPr lang="it-IT" dirty="0"/>
              <a:t>2. Nuovo modello</a:t>
            </a:r>
          </a:p>
        </p:txBody>
      </p:sp>
      <p:sp>
        <p:nvSpPr>
          <p:cNvPr id="9" name="Content Placeholder 8">
            <a:extLst>
              <a:ext uri="{FF2B5EF4-FFF2-40B4-BE49-F238E27FC236}">
                <a16:creationId xmlns:a16="http://schemas.microsoft.com/office/drawing/2014/main" id="{C5894332-97D9-4356-9E8B-8A943D9CF1A2}"/>
              </a:ext>
            </a:extLst>
          </p:cNvPr>
          <p:cNvSpPr>
            <a:spLocks noGrp="1"/>
          </p:cNvSpPr>
          <p:nvPr>
            <p:ph idx="1"/>
          </p:nvPr>
        </p:nvSpPr>
        <p:spPr>
          <a:xfrm>
            <a:off x="838200" y="1825625"/>
            <a:ext cx="5393361" cy="4667250"/>
          </a:xfrm>
        </p:spPr>
        <p:txBody>
          <a:bodyPr>
            <a:normAutofit fontScale="92500" lnSpcReduction="10000"/>
          </a:bodyPr>
          <a:lstStyle/>
          <a:p>
            <a:r>
              <a:rPr lang="it-IT" sz="2400" dirty="0"/>
              <a:t>Si è provveduto alla creazione di un modello che considerasse non solo le immagini, ma anche le altre feature del dataset. </a:t>
            </a:r>
          </a:p>
          <a:p>
            <a:pPr marL="0" indent="0">
              <a:buNone/>
            </a:pPr>
            <a:endParaRPr lang="it-IT" sz="2200" dirty="0"/>
          </a:p>
          <a:p>
            <a:r>
              <a:rPr lang="it-IT" sz="2400" dirty="0"/>
              <a:t>Rispetto al modello illustrato precedentemente, in questo caso l’output dell’operazione di flatten viene concatenato con le altre cinque feature considerate, ovvero:</a:t>
            </a:r>
          </a:p>
          <a:p>
            <a:pPr marL="0" indent="0">
              <a:buNone/>
            </a:pPr>
            <a:endParaRPr lang="it-IT" sz="100" dirty="0"/>
          </a:p>
          <a:p>
            <a:pPr lvl="1">
              <a:buFont typeface="Wingdings" pitchFamily="2" charset="2"/>
              <a:buChar char="Ø"/>
            </a:pPr>
            <a:r>
              <a:rPr lang="it-IT" sz="2000" dirty="0"/>
              <a:t>Glasses;</a:t>
            </a:r>
          </a:p>
          <a:p>
            <a:pPr lvl="1">
              <a:buFont typeface="Wingdings" pitchFamily="2" charset="2"/>
              <a:buChar char="Ø"/>
            </a:pPr>
            <a:r>
              <a:rPr lang="it-IT" sz="2000" dirty="0"/>
              <a:t>Gender;</a:t>
            </a:r>
          </a:p>
          <a:p>
            <a:pPr lvl="1">
              <a:buFont typeface="Wingdings" pitchFamily="2" charset="2"/>
              <a:buChar char="Ø"/>
            </a:pPr>
            <a:r>
              <a:rPr lang="it-IT" sz="2000" dirty="0"/>
              <a:t>Reflections;</a:t>
            </a:r>
          </a:p>
          <a:p>
            <a:pPr lvl="1">
              <a:buFont typeface="Wingdings" pitchFamily="2" charset="2"/>
              <a:buChar char="Ø"/>
            </a:pPr>
            <a:r>
              <a:rPr lang="it-IT" sz="2000" dirty="0"/>
              <a:t>Image_quality;</a:t>
            </a:r>
          </a:p>
          <a:p>
            <a:pPr lvl="1">
              <a:buFont typeface="Wingdings" pitchFamily="2" charset="2"/>
              <a:buChar char="Ø"/>
            </a:pPr>
            <a:r>
              <a:rPr lang="it-IT" sz="2000" dirty="0"/>
              <a:t>Sensor_type.</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E4E1C509-BC68-7247-B511-15A6A0581FE5}"/>
              </a:ext>
            </a:extLst>
          </p:cNvPr>
          <p:cNvSpPr/>
          <p:nvPr/>
        </p:nvSpPr>
        <p:spPr>
          <a:xfrm>
            <a:off x="9561208" y="1690688"/>
            <a:ext cx="2567812" cy="71476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pic>
        <p:nvPicPr>
          <p:cNvPr id="8" name="Immagine 7">
            <a:extLst>
              <a:ext uri="{FF2B5EF4-FFF2-40B4-BE49-F238E27FC236}">
                <a16:creationId xmlns:a16="http://schemas.microsoft.com/office/drawing/2014/main" id="{27E1792E-D864-D442-8743-0B68A73553F4}"/>
              </a:ext>
            </a:extLst>
          </p:cNvPr>
          <p:cNvPicPr>
            <a:picLocks noChangeAspect="1"/>
          </p:cNvPicPr>
          <p:nvPr/>
        </p:nvPicPr>
        <p:blipFill>
          <a:blip r:embed="rId2"/>
          <a:stretch>
            <a:fillRect/>
          </a:stretch>
        </p:blipFill>
        <p:spPr>
          <a:xfrm>
            <a:off x="6644651" y="1792748"/>
            <a:ext cx="5440824" cy="4124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5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1CBC02-8AD4-034C-A46E-FA5D7E9E33A0}"/>
              </a:ext>
            </a:extLst>
          </p:cNvPr>
          <p:cNvSpPr>
            <a:spLocks noGrp="1"/>
          </p:cNvSpPr>
          <p:nvPr>
            <p:ph type="title"/>
          </p:nvPr>
        </p:nvSpPr>
        <p:spPr/>
        <p:txBody>
          <a:bodyPr/>
          <a:lstStyle/>
          <a:p>
            <a:r>
              <a:rPr lang="it-IT" dirty="0"/>
              <a:t>2. Nuovo modello - risultati</a:t>
            </a:r>
          </a:p>
        </p:txBody>
      </p:sp>
      <p:graphicFrame>
        <p:nvGraphicFramePr>
          <p:cNvPr id="4" name="Segnaposto contenuto 3">
            <a:extLst>
              <a:ext uri="{FF2B5EF4-FFF2-40B4-BE49-F238E27FC236}">
                <a16:creationId xmlns:a16="http://schemas.microsoft.com/office/drawing/2014/main" id="{7C5C10EA-1D12-B04D-B1CD-6D711D827984}"/>
              </a:ext>
            </a:extLst>
          </p:cNvPr>
          <p:cNvGraphicFramePr>
            <a:graphicFrameLocks noGrp="1"/>
          </p:cNvGraphicFramePr>
          <p:nvPr>
            <p:ph idx="1"/>
            <p:extLst>
              <p:ext uri="{D42A27DB-BD31-4B8C-83A1-F6EECF244321}">
                <p14:modId xmlns:p14="http://schemas.microsoft.com/office/powerpoint/2010/main" val="2494247663"/>
              </p:ext>
            </p:extLst>
          </p:nvPr>
        </p:nvGraphicFramePr>
        <p:xfrm>
          <a:off x="838199" y="3377151"/>
          <a:ext cx="10515601" cy="1768941"/>
        </p:xfrm>
        <a:graphic>
          <a:graphicData uri="http://schemas.openxmlformats.org/drawingml/2006/table">
            <a:tbl>
              <a:tblPr firstRow="1" firstCol="1" bandRow="1">
                <a:tableStyleId>{5C22544A-7EE6-4342-B048-85BDC9FD1C3A}</a:tableStyleId>
              </a:tblPr>
              <a:tblGrid>
                <a:gridCol w="2038912">
                  <a:extLst>
                    <a:ext uri="{9D8B030D-6E8A-4147-A177-3AD203B41FA5}">
                      <a16:colId xmlns:a16="http://schemas.microsoft.com/office/drawing/2014/main" val="2919976277"/>
                    </a:ext>
                  </a:extLst>
                </a:gridCol>
                <a:gridCol w="1083173">
                  <a:extLst>
                    <a:ext uri="{9D8B030D-6E8A-4147-A177-3AD203B41FA5}">
                      <a16:colId xmlns:a16="http://schemas.microsoft.com/office/drawing/2014/main" val="2670374286"/>
                    </a:ext>
                  </a:extLst>
                </a:gridCol>
                <a:gridCol w="1035387">
                  <a:extLst>
                    <a:ext uri="{9D8B030D-6E8A-4147-A177-3AD203B41FA5}">
                      <a16:colId xmlns:a16="http://schemas.microsoft.com/office/drawing/2014/main" val="520771350"/>
                    </a:ext>
                  </a:extLst>
                </a:gridCol>
                <a:gridCol w="831972">
                  <a:extLst>
                    <a:ext uri="{9D8B030D-6E8A-4147-A177-3AD203B41FA5}">
                      <a16:colId xmlns:a16="http://schemas.microsoft.com/office/drawing/2014/main" val="3960245671"/>
                    </a:ext>
                  </a:extLst>
                </a:gridCol>
                <a:gridCol w="1133061">
                  <a:extLst>
                    <a:ext uri="{9D8B030D-6E8A-4147-A177-3AD203B41FA5}">
                      <a16:colId xmlns:a16="http://schemas.microsoft.com/office/drawing/2014/main" val="220332777"/>
                    </a:ext>
                  </a:extLst>
                </a:gridCol>
                <a:gridCol w="1098274">
                  <a:extLst>
                    <a:ext uri="{9D8B030D-6E8A-4147-A177-3AD203B41FA5}">
                      <a16:colId xmlns:a16="http://schemas.microsoft.com/office/drawing/2014/main" val="3416329271"/>
                    </a:ext>
                  </a:extLst>
                </a:gridCol>
                <a:gridCol w="1098274">
                  <a:extLst>
                    <a:ext uri="{9D8B030D-6E8A-4147-A177-3AD203B41FA5}">
                      <a16:colId xmlns:a16="http://schemas.microsoft.com/office/drawing/2014/main" val="2670480095"/>
                    </a:ext>
                  </a:extLst>
                </a:gridCol>
                <a:gridCol w="1098274">
                  <a:extLst>
                    <a:ext uri="{9D8B030D-6E8A-4147-A177-3AD203B41FA5}">
                      <a16:colId xmlns:a16="http://schemas.microsoft.com/office/drawing/2014/main" val="1501141164"/>
                    </a:ext>
                  </a:extLst>
                </a:gridCol>
                <a:gridCol w="1098274">
                  <a:extLst>
                    <a:ext uri="{9D8B030D-6E8A-4147-A177-3AD203B41FA5}">
                      <a16:colId xmlns:a16="http://schemas.microsoft.com/office/drawing/2014/main" val="3055499586"/>
                    </a:ext>
                  </a:extLst>
                </a:gridCol>
              </a:tblGrid>
              <a:tr h="862167">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94563214"/>
                  </a:ext>
                </a:extLst>
              </a:tr>
              <a:tr h="906774">
                <a:tc>
                  <a:txBody>
                    <a:bodyPr/>
                    <a:lstStyle/>
                    <a:p>
                      <a:pPr algn="ctr"/>
                      <a:r>
                        <a:rPr lang="it-IT" sz="1400" dirty="0">
                          <a:effectLst/>
                        </a:rPr>
                        <a:t>all_14_0.25_3CL_0.2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0.057</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0.044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0.987</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0.984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0.041</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0.985</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kern="1200" dirty="0">
                          <a:solidFill>
                            <a:schemeClr val="dk1"/>
                          </a:solidFill>
                          <a:effectLst/>
                          <a:latin typeface="+mn-lt"/>
                          <a:ea typeface="+mn-ea"/>
                          <a:cs typeface="+mn-cs"/>
                        </a:rPr>
                        <a:t>11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1820194567"/>
                  </a:ext>
                </a:extLst>
              </a:tr>
            </a:tbl>
          </a:graphicData>
        </a:graphic>
      </p:graphicFrame>
      <p:sp>
        <p:nvSpPr>
          <p:cNvPr id="7" name="Segnaposto contenuto 2">
            <a:extLst>
              <a:ext uri="{FF2B5EF4-FFF2-40B4-BE49-F238E27FC236}">
                <a16:creationId xmlns:a16="http://schemas.microsoft.com/office/drawing/2014/main" id="{5A7A49D4-9094-2442-A08D-A593841F760E}"/>
              </a:ext>
            </a:extLst>
          </p:cNvPr>
          <p:cNvSpPr txBox="1">
            <a:spLocks/>
          </p:cNvSpPr>
          <p:nvPr/>
        </p:nvSpPr>
        <p:spPr>
          <a:xfrm>
            <a:off x="838199" y="1831250"/>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Di seguito sono riportati i risultati ottenuti sul modello che utilizza tutte le feature presenti nel dataset.</a:t>
            </a:r>
          </a:p>
        </p:txBody>
      </p:sp>
    </p:spTree>
    <p:extLst>
      <p:ext uri="{BB962C8B-B14F-4D97-AF65-F5344CB8AC3E}">
        <p14:creationId xmlns:p14="http://schemas.microsoft.com/office/powerpoint/2010/main" val="219704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6C747-DB22-C642-8169-B6A6447FF0EE}"/>
              </a:ext>
            </a:extLst>
          </p:cNvPr>
          <p:cNvSpPr>
            <a:spLocks noGrp="1"/>
          </p:cNvSpPr>
          <p:nvPr>
            <p:ph type="title"/>
          </p:nvPr>
        </p:nvSpPr>
        <p:spPr/>
        <p:txBody>
          <a:bodyPr/>
          <a:lstStyle/>
          <a:p>
            <a:r>
              <a:rPr lang="it-IT" dirty="0"/>
              <a:t>Data profiling</a:t>
            </a:r>
          </a:p>
        </p:txBody>
      </p:sp>
      <p:sp>
        <p:nvSpPr>
          <p:cNvPr id="3" name="Segnaposto contenuto 2">
            <a:extLst>
              <a:ext uri="{FF2B5EF4-FFF2-40B4-BE49-F238E27FC236}">
                <a16:creationId xmlns:a16="http://schemas.microsoft.com/office/drawing/2014/main" id="{4BBBFA59-3262-1943-B527-D8FA64B52958}"/>
              </a:ext>
            </a:extLst>
          </p:cNvPr>
          <p:cNvSpPr>
            <a:spLocks noGrp="1"/>
          </p:cNvSpPr>
          <p:nvPr>
            <p:ph idx="1"/>
          </p:nvPr>
        </p:nvSpPr>
        <p:spPr/>
        <p:txBody>
          <a:bodyPr/>
          <a:lstStyle/>
          <a:p>
            <a:pPr marL="0" indent="0">
              <a:buNone/>
            </a:pPr>
            <a:r>
              <a:rPr lang="it-IT" dirty="0"/>
              <a:t>Successivamente alla creazione del modello si è provveduto ad effettuare diverse operazioni di data profiling, come:</a:t>
            </a:r>
          </a:p>
          <a:p>
            <a:pPr marL="0" indent="0">
              <a:buNone/>
            </a:pPr>
            <a:endParaRPr lang="it-IT" sz="100" dirty="0"/>
          </a:p>
          <a:p>
            <a:pPr lvl="1">
              <a:lnSpc>
                <a:spcPct val="150000"/>
              </a:lnSpc>
              <a:buFont typeface="Wingdings" pitchFamily="2" charset="2"/>
              <a:buChar char="Ø"/>
            </a:pPr>
            <a:r>
              <a:rPr lang="it-IT" dirty="0"/>
              <a:t> estrazione di dipendenze funzionali </a:t>
            </a:r>
          </a:p>
          <a:p>
            <a:pPr lvl="1">
              <a:lnSpc>
                <a:spcPct val="150000"/>
              </a:lnSpc>
              <a:buFont typeface="Wingdings" pitchFamily="2" charset="2"/>
              <a:buChar char="Ø"/>
            </a:pPr>
            <a:r>
              <a:rPr lang="it-IT" dirty="0"/>
              <a:t> estrazione di dipendenze funzionali rilassate </a:t>
            </a:r>
          </a:p>
          <a:p>
            <a:pPr lvl="1">
              <a:lnSpc>
                <a:spcPct val="150000"/>
              </a:lnSpc>
              <a:buFont typeface="Wingdings" pitchFamily="2" charset="2"/>
              <a:buChar char="Ø"/>
            </a:pPr>
            <a:r>
              <a:rPr lang="it-IT" dirty="0"/>
              <a:t> features selection.</a:t>
            </a:r>
          </a:p>
        </p:txBody>
      </p:sp>
    </p:spTree>
    <p:extLst>
      <p:ext uri="{BB962C8B-B14F-4D97-AF65-F5344CB8AC3E}">
        <p14:creationId xmlns:p14="http://schemas.microsoft.com/office/powerpoint/2010/main" val="335643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9B7F64-0756-5445-8543-71029019139A}"/>
              </a:ext>
            </a:extLst>
          </p:cNvPr>
          <p:cNvSpPr>
            <a:spLocks noGrp="1"/>
          </p:cNvSpPr>
          <p:nvPr>
            <p:ph type="title"/>
          </p:nvPr>
        </p:nvSpPr>
        <p:spPr/>
        <p:txBody>
          <a:bodyPr/>
          <a:lstStyle/>
          <a:p>
            <a:r>
              <a:rPr lang="it-IT" dirty="0"/>
              <a:t>Dipendenze funzionali</a:t>
            </a:r>
          </a:p>
        </p:txBody>
      </p:sp>
      <p:sp>
        <p:nvSpPr>
          <p:cNvPr id="3" name="Segnaposto contenuto 2">
            <a:extLst>
              <a:ext uri="{FF2B5EF4-FFF2-40B4-BE49-F238E27FC236}">
                <a16:creationId xmlns:a16="http://schemas.microsoft.com/office/drawing/2014/main" id="{072440FC-6AC9-E046-8B91-6C7EF987A8B1}"/>
              </a:ext>
            </a:extLst>
          </p:cNvPr>
          <p:cNvSpPr>
            <a:spLocks noGrp="1"/>
          </p:cNvSpPr>
          <p:nvPr>
            <p:ph idx="1"/>
          </p:nvPr>
        </p:nvSpPr>
        <p:spPr>
          <a:xfrm>
            <a:off x="838200" y="1762253"/>
            <a:ext cx="10515600" cy="4276411"/>
          </a:xfrm>
        </p:spPr>
        <p:txBody>
          <a:bodyPr>
            <a:normAutofit/>
          </a:bodyPr>
          <a:lstStyle/>
          <a:p>
            <a:pPr marL="0" indent="0" algn="just">
              <a:buNone/>
            </a:pPr>
            <a:r>
              <a:rPr lang="en-US" sz="2000" dirty="0" err="1"/>
              <a:t>Tramite</a:t>
            </a:r>
            <a:r>
              <a:rPr lang="en-US" sz="2000" dirty="0"/>
              <a:t> il tool COD3 non </a:t>
            </a:r>
            <a:r>
              <a:rPr lang="en-US" sz="2000" dirty="0" err="1"/>
              <a:t>sono</a:t>
            </a:r>
            <a:r>
              <a:rPr lang="en-US" sz="2000" dirty="0"/>
              <a:t> state </a:t>
            </a:r>
            <a:r>
              <a:rPr lang="en-US" sz="2000" dirty="0" err="1"/>
              <a:t>rilevate</a:t>
            </a:r>
            <a:r>
              <a:rPr lang="en-US" sz="2000" dirty="0"/>
              <a:t> </a:t>
            </a:r>
            <a:r>
              <a:rPr lang="en-US" sz="2000" dirty="0" err="1"/>
              <a:t>dipendenze</a:t>
            </a:r>
            <a:r>
              <a:rPr lang="en-US" sz="2000" dirty="0"/>
              <a:t> </a:t>
            </a:r>
            <a:r>
              <a:rPr lang="en-US" sz="2000" dirty="0" err="1"/>
              <a:t>funzionali</a:t>
            </a:r>
            <a:r>
              <a:rPr lang="en-US" sz="2000" dirty="0"/>
              <a:t>. </a:t>
            </a:r>
            <a:r>
              <a:rPr lang="it-IT" sz="2000" dirty="0"/>
              <a:t>Tuttavia, esaminando i log del tool, si è notato che inizialmente erano state identificate quattro differenti dipendenze, che diventano non più valide oltre un certo numero di tupla. </a:t>
            </a:r>
            <a:endParaRPr lang="it-IT" dirty="0"/>
          </a:p>
          <a:p>
            <a:pPr marL="0" indent="0">
              <a:buNone/>
            </a:pPr>
            <a:endParaRPr lang="en-US" sz="1100" dirty="0"/>
          </a:p>
          <a:p>
            <a:pPr lvl="1">
              <a:buFont typeface="Wingdings" pitchFamily="2" charset="2"/>
              <a:buChar char="Ø"/>
            </a:pPr>
            <a:r>
              <a:rPr lang="en-US" sz="1600" dirty="0"/>
              <a:t>Glasses →Genders</a:t>
            </a:r>
            <a:endParaRPr lang="it-IT" sz="1600" dirty="0"/>
          </a:p>
          <a:p>
            <a:pPr lvl="1">
              <a:buFont typeface="Wingdings" pitchFamily="2" charset="2"/>
              <a:buChar char="Ø"/>
            </a:pPr>
            <a:r>
              <a:rPr lang="en-US" sz="1600" dirty="0"/>
              <a:t>Reflections → Genders</a:t>
            </a:r>
            <a:endParaRPr lang="it-IT" sz="1600" dirty="0"/>
          </a:p>
          <a:p>
            <a:pPr lvl="1">
              <a:buFont typeface="Wingdings" pitchFamily="2" charset="2"/>
              <a:buChar char="Ø"/>
            </a:pPr>
            <a:r>
              <a:rPr lang="en-US" sz="1600" dirty="0"/>
              <a:t>Image_quality → Genders</a:t>
            </a:r>
            <a:endParaRPr lang="it-IT" sz="1600" dirty="0"/>
          </a:p>
          <a:p>
            <a:pPr lvl="1">
              <a:buFont typeface="Wingdings" pitchFamily="2" charset="2"/>
              <a:buChar char="Ø"/>
            </a:pPr>
            <a:r>
              <a:rPr lang="it-IT" sz="1600" dirty="0"/>
              <a:t>Sensor_type → Genders</a:t>
            </a:r>
          </a:p>
          <a:p>
            <a:pPr marL="0" indent="0">
              <a:buNone/>
            </a:pPr>
            <a:endParaRPr lang="it-IT" sz="2000" dirty="0"/>
          </a:p>
          <a:p>
            <a:pPr marL="0" indent="0" algn="just">
              <a:buNone/>
            </a:pPr>
            <a:r>
              <a:rPr lang="it-IT" sz="2000" dirty="0"/>
              <a:t>Alla tupla 34092 si ha la prima occorrenza del valore 1 per l'attributo "Genere". Ciò vuol dire che dalla tupla 1 alla tupla 34091 i valori di "Genere" erano tutti uguali, e pari a 0. Il cambiamento del valore di tale attributo ha provocato la terminazione della validità delle dipendenze. </a:t>
            </a:r>
          </a:p>
          <a:p>
            <a:pPr marL="0" indent="0">
              <a:buNone/>
            </a:pPr>
            <a:endParaRPr lang="it-IT" sz="2000" dirty="0"/>
          </a:p>
          <a:p>
            <a:endParaRPr lang="it-IT" dirty="0"/>
          </a:p>
        </p:txBody>
      </p:sp>
    </p:spTree>
    <p:extLst>
      <p:ext uri="{BB962C8B-B14F-4D97-AF65-F5344CB8AC3E}">
        <p14:creationId xmlns:p14="http://schemas.microsoft.com/office/powerpoint/2010/main" val="405133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Introduzione</a:t>
            </a:r>
          </a:p>
        </p:txBody>
      </p:sp>
      <p:sp>
        <p:nvSpPr>
          <p:cNvPr id="60" name="Arc 5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5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8819-B438-B743-B825-E8A97B284A69}"/>
              </a:ext>
            </a:extLst>
          </p:cNvPr>
          <p:cNvSpPr>
            <a:spLocks noGrp="1"/>
          </p:cNvSpPr>
          <p:nvPr>
            <p:ph type="title"/>
          </p:nvPr>
        </p:nvSpPr>
        <p:spPr/>
        <p:txBody>
          <a:bodyPr/>
          <a:lstStyle/>
          <a:p>
            <a:r>
              <a:rPr lang="it-IT" dirty="0"/>
              <a:t>Dipendenze funzionali rilassate</a:t>
            </a:r>
          </a:p>
        </p:txBody>
      </p:sp>
      <p:sp>
        <p:nvSpPr>
          <p:cNvPr id="3" name="Segnaposto contenuto 2">
            <a:extLst>
              <a:ext uri="{FF2B5EF4-FFF2-40B4-BE49-F238E27FC236}">
                <a16:creationId xmlns:a16="http://schemas.microsoft.com/office/drawing/2014/main" id="{C52478DD-6DE7-A14F-B943-2F842F0BF64B}"/>
              </a:ext>
            </a:extLst>
          </p:cNvPr>
          <p:cNvSpPr>
            <a:spLocks noGrp="1"/>
          </p:cNvSpPr>
          <p:nvPr>
            <p:ph idx="1"/>
          </p:nvPr>
        </p:nvSpPr>
        <p:spPr>
          <a:xfrm>
            <a:off x="838200" y="1825625"/>
            <a:ext cx="10515600" cy="1325563"/>
          </a:xfrm>
        </p:spPr>
        <p:txBody>
          <a:bodyPr/>
          <a:lstStyle/>
          <a:p>
            <a:pPr marL="0" indent="0">
              <a:buNone/>
            </a:pPr>
            <a:r>
              <a:rPr lang="it-IT" dirty="0"/>
              <a:t>Sono stati utilizzati gli algoritmi BIRD e DOMINO per trovare le RFD che rilassavano sull' extent, con quest'ultimo utilizzato anche per rilevare le RFD che rilassavano sul comparison.</a:t>
            </a:r>
          </a:p>
          <a:p>
            <a:pPr marL="0" indent="0">
              <a:buNone/>
            </a:pPr>
            <a:endParaRPr lang="it-IT" dirty="0"/>
          </a:p>
        </p:txBody>
      </p:sp>
      <p:graphicFrame>
        <p:nvGraphicFramePr>
          <p:cNvPr id="4" name="Tabella 4">
            <a:extLst>
              <a:ext uri="{FF2B5EF4-FFF2-40B4-BE49-F238E27FC236}">
                <a16:creationId xmlns:a16="http://schemas.microsoft.com/office/drawing/2014/main" id="{7DCDE9D9-A899-2D45-8333-6439B8B599E4}"/>
              </a:ext>
            </a:extLst>
          </p:cNvPr>
          <p:cNvGraphicFramePr>
            <a:graphicFrameLocks noGrp="1"/>
          </p:cNvGraphicFramePr>
          <p:nvPr>
            <p:extLst>
              <p:ext uri="{D42A27DB-BD31-4B8C-83A1-F6EECF244321}">
                <p14:modId xmlns:p14="http://schemas.microsoft.com/office/powerpoint/2010/main" val="1115886603"/>
              </p:ext>
            </p:extLst>
          </p:nvPr>
        </p:nvGraphicFramePr>
        <p:xfrm>
          <a:off x="838200" y="3490111"/>
          <a:ext cx="10515600" cy="14833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65890676"/>
                    </a:ext>
                  </a:extLst>
                </a:gridCol>
                <a:gridCol w="5257800">
                  <a:extLst>
                    <a:ext uri="{9D8B030D-6E8A-4147-A177-3AD203B41FA5}">
                      <a16:colId xmlns:a16="http://schemas.microsoft.com/office/drawing/2014/main" val="284962653"/>
                    </a:ext>
                  </a:extLst>
                </a:gridCol>
              </a:tblGrid>
              <a:tr h="370840">
                <a:tc>
                  <a:txBody>
                    <a:bodyPr/>
                    <a:lstStyle/>
                    <a:p>
                      <a:pPr algn="ctr"/>
                      <a:r>
                        <a:rPr lang="it-IT" dirty="0"/>
                        <a:t>Extent</a:t>
                      </a:r>
                    </a:p>
                  </a:txBody>
                  <a:tcPr anchor="ctr"/>
                </a:tc>
                <a:tc>
                  <a:txBody>
                    <a:bodyPr/>
                    <a:lstStyle/>
                    <a:p>
                      <a:pPr algn="ctr"/>
                      <a:r>
                        <a:rPr lang="it-IT" dirty="0"/>
                        <a:t>Comparison</a:t>
                      </a:r>
                    </a:p>
                  </a:txBody>
                  <a:tcPr anchor="ctr"/>
                </a:tc>
                <a:extLst>
                  <a:ext uri="{0D108BD9-81ED-4DB2-BD59-A6C34878D82A}">
                    <a16:rowId xmlns:a16="http://schemas.microsoft.com/office/drawing/2014/main" val="4122836317"/>
                  </a:ext>
                </a:extLst>
              </a:tr>
              <a:tr h="370840">
                <a:tc rowSpan="3">
                  <a:txBody>
                    <a:bodyPr/>
                    <a:lstStyle/>
                    <a:p>
                      <a:pPr algn="ctr"/>
                      <a:r>
                        <a:rPr lang="en-US" dirty="0"/>
                        <a:t>(Genders Reflections Sensor_type) -&gt; (Glasses)</a:t>
                      </a:r>
                      <a:r>
                        <a:rPr lang="it-IT" dirty="0"/>
                        <a:t>  con soglia g3-error di 0.9.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Glasses → Glasses (</a:t>
                      </a:r>
                      <a:r>
                        <a:rPr lang="en-US" sz="1800" i="1" kern="1200" dirty="0">
                          <a:solidFill>
                            <a:schemeClr val="dk1"/>
                          </a:solidFill>
                          <a:effectLst/>
                          <a:latin typeface="+mn-lt"/>
                          <a:ea typeface="+mn-ea"/>
                          <a:cs typeface="+mn-cs"/>
                        </a:rPr>
                        <a:t>banale</a:t>
                      </a:r>
                      <a:r>
                        <a:rPr lang="en-US" sz="1800" kern="1200" dirty="0">
                          <a:solidFill>
                            <a:schemeClr val="dk1"/>
                          </a:solidFill>
                          <a:effectLst/>
                          <a:latin typeface="+mn-lt"/>
                          <a:ea typeface="+mn-ea"/>
                          <a:cs typeface="+mn-cs"/>
                        </a:rPr>
                        <a:t>)</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25831958"/>
                  </a:ext>
                </a:extLst>
              </a:tr>
              <a:tr h="370840">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Genders → Glasses</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23603914"/>
                  </a:ext>
                </a:extLst>
              </a:tr>
              <a:tr h="370840">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Glasses → Genders</a:t>
                      </a:r>
                    </a:p>
                  </a:txBody>
                  <a:tcPr anchor="ctr"/>
                </a:tc>
                <a:extLst>
                  <a:ext uri="{0D108BD9-81ED-4DB2-BD59-A6C34878D82A}">
                    <a16:rowId xmlns:a16="http://schemas.microsoft.com/office/drawing/2014/main" val="1499678080"/>
                  </a:ext>
                </a:extLst>
              </a:tr>
            </a:tbl>
          </a:graphicData>
        </a:graphic>
      </p:graphicFrame>
    </p:spTree>
    <p:extLst>
      <p:ext uri="{BB962C8B-B14F-4D97-AF65-F5344CB8AC3E}">
        <p14:creationId xmlns:p14="http://schemas.microsoft.com/office/powerpoint/2010/main" val="146615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A40F10-2908-2F47-A7F8-F67351F7F4A5}"/>
              </a:ext>
            </a:extLst>
          </p:cNvPr>
          <p:cNvSpPr>
            <a:spLocks noGrp="1"/>
          </p:cNvSpPr>
          <p:nvPr>
            <p:ph type="title"/>
          </p:nvPr>
        </p:nvSpPr>
        <p:spPr/>
        <p:txBody>
          <a:bodyPr/>
          <a:lstStyle/>
          <a:p>
            <a:r>
              <a:rPr lang="it-IT" dirty="0"/>
              <a:t>Feature selection</a:t>
            </a:r>
          </a:p>
        </p:txBody>
      </p:sp>
      <p:sp>
        <p:nvSpPr>
          <p:cNvPr id="3" name="Segnaposto contenuto 2">
            <a:extLst>
              <a:ext uri="{FF2B5EF4-FFF2-40B4-BE49-F238E27FC236}">
                <a16:creationId xmlns:a16="http://schemas.microsoft.com/office/drawing/2014/main" id="{DAC413A6-61A6-C44D-89A5-99764CDAD3DA}"/>
              </a:ext>
            </a:extLst>
          </p:cNvPr>
          <p:cNvSpPr>
            <a:spLocks noGrp="1"/>
          </p:cNvSpPr>
          <p:nvPr>
            <p:ph idx="1"/>
          </p:nvPr>
        </p:nvSpPr>
        <p:spPr/>
        <p:txBody>
          <a:bodyPr/>
          <a:lstStyle/>
          <a:p>
            <a:pPr marL="0" indent="0">
              <a:buNone/>
            </a:pPr>
            <a:r>
              <a:rPr lang="it-IT" dirty="0"/>
              <a:t>In questo progetto sono state utilizzate tre tecniche tra le diverse presenti in letteratura. Esse sono:</a:t>
            </a:r>
          </a:p>
          <a:p>
            <a:pPr marL="0" indent="0">
              <a:buNone/>
            </a:pPr>
            <a:endParaRPr lang="it-IT" sz="700" dirty="0"/>
          </a:p>
          <a:p>
            <a:pPr lvl="1">
              <a:lnSpc>
                <a:spcPct val="150000"/>
              </a:lnSpc>
              <a:buFont typeface="Wingdings" pitchFamily="2" charset="2"/>
              <a:buChar char="Ø"/>
            </a:pPr>
            <a:r>
              <a:rPr lang="it-IT" dirty="0"/>
              <a:t>Selezione Univariata</a:t>
            </a:r>
          </a:p>
          <a:p>
            <a:pPr lvl="1">
              <a:lnSpc>
                <a:spcPct val="150000"/>
              </a:lnSpc>
              <a:buFont typeface="Wingdings" pitchFamily="2" charset="2"/>
              <a:buChar char="Ø"/>
            </a:pPr>
            <a:r>
              <a:rPr lang="it-IT" dirty="0"/>
              <a:t>Feature Importance</a:t>
            </a:r>
          </a:p>
          <a:p>
            <a:pPr lvl="1">
              <a:lnSpc>
                <a:spcPct val="150000"/>
              </a:lnSpc>
              <a:buFont typeface="Wingdings" pitchFamily="2" charset="2"/>
              <a:buChar char="Ø"/>
            </a:pPr>
            <a:r>
              <a:rPr lang="it-IT" dirty="0"/>
              <a:t>Matrice di Correlazione con Heatmap</a:t>
            </a:r>
          </a:p>
          <a:p>
            <a:endParaRPr lang="it-IT" dirty="0"/>
          </a:p>
        </p:txBody>
      </p:sp>
    </p:spTree>
    <p:extLst>
      <p:ext uri="{BB962C8B-B14F-4D97-AF65-F5344CB8AC3E}">
        <p14:creationId xmlns:p14="http://schemas.microsoft.com/office/powerpoint/2010/main" val="29804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A5692-4DE8-9D44-BA69-40863BD14680}"/>
              </a:ext>
            </a:extLst>
          </p:cNvPr>
          <p:cNvSpPr>
            <a:spLocks noGrp="1"/>
          </p:cNvSpPr>
          <p:nvPr>
            <p:ph type="title"/>
          </p:nvPr>
        </p:nvSpPr>
        <p:spPr/>
        <p:txBody>
          <a:bodyPr/>
          <a:lstStyle/>
          <a:p>
            <a:r>
              <a:rPr lang="it-IT" dirty="0"/>
              <a:t>Selezione univariata</a:t>
            </a:r>
          </a:p>
        </p:txBody>
      </p:sp>
      <p:pic>
        <p:nvPicPr>
          <p:cNvPr id="4" name="Picture 52" descr="Immagine che contiene uccello&#10;&#10;Descrizione generata automaticamente">
            <a:extLst>
              <a:ext uri="{FF2B5EF4-FFF2-40B4-BE49-F238E27FC236}">
                <a16:creationId xmlns:a16="http://schemas.microsoft.com/office/drawing/2014/main" id="{13120B6F-ABFD-924B-8B17-4C09E6D5E416}"/>
              </a:ext>
            </a:extLst>
          </p:cNvPr>
          <p:cNvPicPr>
            <a:picLocks noGrp="1"/>
          </p:cNvPicPr>
          <p:nvPr>
            <p:ph idx="1"/>
          </p:nvPr>
        </p:nvPicPr>
        <p:blipFill>
          <a:blip r:embed="rId2"/>
          <a:stretch>
            <a:fillRect/>
          </a:stretch>
        </p:blipFill>
        <p:spPr>
          <a:xfrm>
            <a:off x="2430966" y="4106516"/>
            <a:ext cx="9000893" cy="2386359"/>
          </a:xfrm>
          <a:prstGeom prst="rect">
            <a:avLst/>
          </a:prstGeom>
        </p:spPr>
      </p:pic>
      <mc:AlternateContent xmlns:mc="http://schemas.openxmlformats.org/markup-compatibility/2006" xmlns:a14="http://schemas.microsoft.com/office/drawing/2010/main">
        <mc:Choice Requires="a14">
          <p:sp>
            <p:nvSpPr>
              <p:cNvPr id="6" name="Segnaposto contenuto 2">
                <a:extLst>
                  <a:ext uri="{FF2B5EF4-FFF2-40B4-BE49-F238E27FC236}">
                    <a16:creationId xmlns:a16="http://schemas.microsoft.com/office/drawing/2014/main" id="{C538643A-A92C-CE4A-8238-E252A7346D48}"/>
                  </a:ext>
                </a:extLst>
              </p:cNvPr>
              <p:cNvSpPr txBox="1">
                <a:spLocks/>
              </p:cNvSpPr>
              <p:nvPr/>
            </p:nvSpPr>
            <p:spPr>
              <a:xfrm>
                <a:off x="838200" y="1825625"/>
                <a:ext cx="10515600" cy="17204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 selezione univariata seleziona le migliori features basati su test statistici </a:t>
                </a:r>
                <a:r>
                  <a:rPr lang="it-IT" dirty="0" err="1"/>
                  <a:t>univariati</a:t>
                </a:r>
                <a:r>
                  <a:rPr lang="it-IT" dirty="0"/>
                  <a:t>. Viene confrontata ogni feature alla variabile target, per esaminare se vi è una relazione statisticamente rilevante fra loro. </a:t>
                </a:r>
              </a:p>
              <a:p>
                <a:pPr marL="0" indent="0">
                  <a:buNone/>
                </a:pPr>
                <a:r>
                  <a:rPr lang="it-IT" dirty="0"/>
                  <a:t>Uno dei test statistici che è possibile utilizzare è quello del chi-</a:t>
                </a:r>
                <a:r>
                  <a:rPr lang="it-IT" dirty="0" err="1"/>
                  <a:t>squared</a:t>
                </a:r>
                <a:r>
                  <a:rPr lang="it-IT" dirty="0"/>
                  <a:t> (</a:t>
                </a:r>
                <a14:m>
                  <m:oMath xmlns:m="http://schemas.openxmlformats.org/officeDocument/2006/math">
                    <m:sSup>
                      <m:sSupPr>
                        <m:ctrlPr>
                          <a:rPr lang="it-IT" i="1">
                            <a:latin typeface="Cambria Math" panose="02040503050406030204" pitchFamily="18" charset="0"/>
                          </a:rPr>
                        </m:ctrlPr>
                      </m:sSupPr>
                      <m:e>
                        <m:r>
                          <a:rPr lang="it-IT" i="1">
                            <a:latin typeface="Cambria Math" panose="02040503050406030204" pitchFamily="18" charset="0"/>
                          </a:rPr>
                          <m:t>𝜒</m:t>
                        </m:r>
                      </m:e>
                      <m:sup>
                        <m:r>
                          <a:rPr lang="it-IT" i="1">
                            <a:latin typeface="Cambria Math" panose="02040503050406030204" pitchFamily="18" charset="0"/>
                          </a:rPr>
                          <m:t>2</m:t>
                        </m:r>
                      </m:sup>
                    </m:sSup>
                  </m:oMath>
                </a14:m>
                <a:r>
                  <a:rPr lang="it-IT" dirty="0"/>
                  <a:t>).</a:t>
                </a:r>
              </a:p>
              <a:p>
                <a:pPr marL="0" indent="0">
                  <a:buNone/>
                </a:pPr>
                <a:endParaRPr lang="it-IT" dirty="0"/>
              </a:p>
            </p:txBody>
          </p:sp>
        </mc:Choice>
        <mc:Fallback xmlns="">
          <p:sp>
            <p:nvSpPr>
              <p:cNvPr id="6" name="Segnaposto contenuto 2">
                <a:extLst>
                  <a:ext uri="{FF2B5EF4-FFF2-40B4-BE49-F238E27FC236}">
                    <a16:creationId xmlns:a16="http://schemas.microsoft.com/office/drawing/2014/main" id="{C538643A-A92C-CE4A-8238-E252A7346D48}"/>
                  </a:ext>
                </a:extLst>
              </p:cNvPr>
              <p:cNvSpPr txBox="1">
                <a:spLocks noRot="1" noChangeAspect="1" noMove="1" noResize="1" noEditPoints="1" noAdjustHandles="1" noChangeArrowheads="1" noChangeShapeType="1" noTextEdit="1"/>
              </p:cNvSpPr>
              <p:nvPr/>
            </p:nvSpPr>
            <p:spPr>
              <a:xfrm>
                <a:off x="838200" y="1825625"/>
                <a:ext cx="10515600" cy="1720463"/>
              </a:xfrm>
              <a:prstGeom prst="rect">
                <a:avLst/>
              </a:prstGeom>
              <a:blipFill>
                <a:blip r:embed="rId3"/>
                <a:stretch>
                  <a:fillRect l="-966" t="-7353" r="-362" b="-6618"/>
                </a:stretch>
              </a:blipFill>
            </p:spPr>
            <p:txBody>
              <a:bodyPr/>
              <a:lstStyle/>
              <a:p>
                <a:r>
                  <a:rPr lang="it-IT">
                    <a:noFill/>
                  </a:rPr>
                  <a:t> </a:t>
                </a:r>
              </a:p>
            </p:txBody>
          </p:sp>
        </mc:Fallback>
      </mc:AlternateContent>
    </p:spTree>
    <p:extLst>
      <p:ext uri="{BB962C8B-B14F-4D97-AF65-F5344CB8AC3E}">
        <p14:creationId xmlns:p14="http://schemas.microsoft.com/office/powerpoint/2010/main" val="1852937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6A93E-8A82-0840-995F-B6CAF0040DF0}"/>
              </a:ext>
            </a:extLst>
          </p:cNvPr>
          <p:cNvSpPr>
            <a:spLocks noGrp="1"/>
          </p:cNvSpPr>
          <p:nvPr>
            <p:ph type="title"/>
          </p:nvPr>
        </p:nvSpPr>
        <p:spPr/>
        <p:txBody>
          <a:bodyPr/>
          <a:lstStyle/>
          <a:p>
            <a:r>
              <a:rPr lang="it-IT" dirty="0"/>
              <a:t>Feature importance</a:t>
            </a:r>
          </a:p>
        </p:txBody>
      </p:sp>
      <p:pic>
        <p:nvPicPr>
          <p:cNvPr id="4" name="Picture 61" descr="Immagine che contiene screenshot&#10;&#10;Descrizione generata automaticamente">
            <a:extLst>
              <a:ext uri="{FF2B5EF4-FFF2-40B4-BE49-F238E27FC236}">
                <a16:creationId xmlns:a16="http://schemas.microsoft.com/office/drawing/2014/main" id="{FE436C47-85A5-3A48-9033-5D93EBB5F92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944" y="3557290"/>
            <a:ext cx="6754779" cy="3096549"/>
          </a:xfrm>
          <a:prstGeom prst="rect">
            <a:avLst/>
          </a:prstGeom>
          <a:noFill/>
          <a:ln>
            <a:noFill/>
          </a:ln>
        </p:spPr>
      </p:pic>
      <p:sp>
        <p:nvSpPr>
          <p:cNvPr id="6" name="Segnaposto contenuto 2">
            <a:extLst>
              <a:ext uri="{FF2B5EF4-FFF2-40B4-BE49-F238E27FC236}">
                <a16:creationId xmlns:a16="http://schemas.microsoft.com/office/drawing/2014/main" id="{26E4DD7C-6B89-FE4E-85F2-C5EB47BAE118}"/>
              </a:ext>
            </a:extLst>
          </p:cNvPr>
          <p:cNvSpPr txBox="1">
            <a:spLocks/>
          </p:cNvSpPr>
          <p:nvPr/>
        </p:nvSpPr>
        <p:spPr>
          <a:xfrm>
            <a:off x="838200" y="1580248"/>
            <a:ext cx="10758854" cy="17204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ea typeface="Times New Roman" panose="02020603050405020304" pitchFamily="18" charset="0"/>
                <a:cs typeface="Times New Roman" panose="02020603050405020304" pitchFamily="18" charset="0"/>
              </a:rPr>
              <a:t>In particolare, viene utilizzato il cosiddetto </a:t>
            </a:r>
            <a:r>
              <a:rPr lang="it-IT" sz="2400" dirty="0" err="1">
                <a:ea typeface="Times New Roman" panose="02020603050405020304" pitchFamily="18" charset="0"/>
                <a:cs typeface="Times New Roman" panose="02020603050405020304" pitchFamily="18" charset="0"/>
              </a:rPr>
              <a:t>Extremely</a:t>
            </a:r>
            <a:r>
              <a:rPr lang="it-IT" sz="2400" dirty="0">
                <a:ea typeface="Times New Roman" panose="02020603050405020304" pitchFamily="18" charset="0"/>
                <a:cs typeface="Times New Roman" panose="02020603050405020304" pitchFamily="18" charset="0"/>
              </a:rPr>
              <a:t> Randomized Trees Classifier o più semplicemente Extra Trees Classifier, che è una tecnica di ensemble learning che aggrega i risultati di diversi </a:t>
            </a:r>
            <a:r>
              <a:rPr lang="it-IT" sz="2400" dirty="0" err="1">
                <a:ea typeface="Times New Roman" panose="02020603050405020304" pitchFamily="18" charset="0"/>
                <a:cs typeface="Times New Roman" panose="02020603050405020304" pitchFamily="18" charset="0"/>
              </a:rPr>
              <a:t>decision</a:t>
            </a:r>
            <a:r>
              <a:rPr lang="it-IT" sz="2400" dirty="0">
                <a:ea typeface="Times New Roman" panose="02020603050405020304" pitchFamily="18" charset="0"/>
                <a:cs typeface="Times New Roman" panose="02020603050405020304" pitchFamily="18" charset="0"/>
              </a:rPr>
              <a:t> </a:t>
            </a:r>
            <a:r>
              <a:rPr lang="it-IT" sz="2400" dirty="0" err="1">
                <a:ea typeface="Times New Roman" panose="02020603050405020304" pitchFamily="18" charset="0"/>
                <a:cs typeface="Times New Roman" panose="02020603050405020304" pitchFamily="18" charset="0"/>
              </a:rPr>
              <a:t>trees</a:t>
            </a:r>
            <a:r>
              <a:rPr lang="it-IT" sz="2400" dirty="0">
                <a:ea typeface="Times New Roman" panose="02020603050405020304" pitchFamily="18" charset="0"/>
                <a:cs typeface="Times New Roman" panose="02020603050405020304" pitchFamily="18" charset="0"/>
              </a:rPr>
              <a:t> non correlati raccolti in una foresta, per poi restituire il risultato di classificazione di quest'ultima. </a:t>
            </a:r>
            <a:endParaRPr lang="it-IT" sz="2400" dirty="0"/>
          </a:p>
        </p:txBody>
      </p:sp>
    </p:spTree>
    <p:extLst>
      <p:ext uri="{BB962C8B-B14F-4D97-AF65-F5344CB8AC3E}">
        <p14:creationId xmlns:p14="http://schemas.microsoft.com/office/powerpoint/2010/main" val="1518954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812E9-F022-E644-AE7B-8B8109EF6DE0}"/>
              </a:ext>
            </a:extLst>
          </p:cNvPr>
          <p:cNvSpPr>
            <a:spLocks noGrp="1"/>
          </p:cNvSpPr>
          <p:nvPr>
            <p:ph type="title"/>
          </p:nvPr>
        </p:nvSpPr>
        <p:spPr/>
        <p:txBody>
          <a:bodyPr/>
          <a:lstStyle/>
          <a:p>
            <a:r>
              <a:rPr lang="it-IT" dirty="0"/>
              <a:t>Matrice di Correlazione con Heatmap</a:t>
            </a:r>
          </a:p>
        </p:txBody>
      </p:sp>
      <p:sp>
        <p:nvSpPr>
          <p:cNvPr id="6" name="Segnaposto contenuto 5">
            <a:extLst>
              <a:ext uri="{FF2B5EF4-FFF2-40B4-BE49-F238E27FC236}">
                <a16:creationId xmlns:a16="http://schemas.microsoft.com/office/drawing/2014/main" id="{DB839162-C781-7944-8587-FEB2C2567F55}"/>
              </a:ext>
            </a:extLst>
          </p:cNvPr>
          <p:cNvSpPr>
            <a:spLocks noGrp="1"/>
          </p:cNvSpPr>
          <p:nvPr>
            <p:ph idx="1"/>
          </p:nvPr>
        </p:nvSpPr>
        <p:spPr>
          <a:xfrm>
            <a:off x="838200" y="1825625"/>
            <a:ext cx="5344886" cy="3859742"/>
          </a:xfrm>
        </p:spPr>
        <p:txBody>
          <a:bodyPr>
            <a:normAutofit/>
          </a:bodyPr>
          <a:lstStyle/>
          <a:p>
            <a:pPr marL="0" indent="0">
              <a:buNone/>
            </a:pPr>
            <a:r>
              <a:rPr lang="it-IT" sz="2400" dirty="0"/>
              <a:t>Una matrice di correlazione non è altro che l'insieme dei valori di correlazione tra tutte le coppie di attributi. Essa è simmetrica e presenta tutti gli elementi diagonali pari ad 1, essendo 1 il valore della correlazione di un elemento con sé stesso.</a:t>
            </a:r>
          </a:p>
          <a:p>
            <a:endParaRPr lang="it-IT" dirty="0"/>
          </a:p>
        </p:txBody>
      </p:sp>
      <p:pic>
        <p:nvPicPr>
          <p:cNvPr id="7" name="Segnaposto contenuto 11">
            <a:extLst>
              <a:ext uri="{FF2B5EF4-FFF2-40B4-BE49-F238E27FC236}">
                <a16:creationId xmlns:a16="http://schemas.microsoft.com/office/drawing/2014/main" id="{BAFB428A-1774-5A4D-829A-D910D438601C}"/>
              </a:ext>
            </a:extLst>
          </p:cNvPr>
          <p:cNvPicPr>
            <a:picLocks noChangeAspect="1"/>
          </p:cNvPicPr>
          <p:nvPr/>
        </p:nvPicPr>
        <p:blipFill>
          <a:blip r:embed="rId2"/>
          <a:stretch>
            <a:fillRect/>
          </a:stretch>
        </p:blipFill>
        <p:spPr>
          <a:xfrm>
            <a:off x="6466114" y="1792404"/>
            <a:ext cx="5453744" cy="4786456"/>
          </a:xfrm>
          <a:prstGeom prst="rect">
            <a:avLst/>
          </a:prstGeom>
        </p:spPr>
      </p:pic>
    </p:spTree>
    <p:extLst>
      <p:ext uri="{BB962C8B-B14F-4D97-AF65-F5344CB8AC3E}">
        <p14:creationId xmlns:p14="http://schemas.microsoft.com/office/powerpoint/2010/main" val="169616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88D6C-7B57-C047-967C-1A2B5B6B06FE}"/>
              </a:ext>
            </a:extLst>
          </p:cNvPr>
          <p:cNvSpPr>
            <a:spLocks noGrp="1"/>
          </p:cNvSpPr>
          <p:nvPr>
            <p:ph type="title"/>
          </p:nvPr>
        </p:nvSpPr>
        <p:spPr/>
        <p:txBody>
          <a:bodyPr/>
          <a:lstStyle/>
          <a:p>
            <a:r>
              <a:rPr lang="it-IT" dirty="0"/>
              <a:t>Modelli addestrati</a:t>
            </a:r>
          </a:p>
        </p:txBody>
      </p:sp>
      <p:graphicFrame>
        <p:nvGraphicFramePr>
          <p:cNvPr id="4" name="Table 1">
            <a:extLst>
              <a:ext uri="{FF2B5EF4-FFF2-40B4-BE49-F238E27FC236}">
                <a16:creationId xmlns:a16="http://schemas.microsoft.com/office/drawing/2014/main" id="{8B1EC031-980B-A341-AE66-0686D3A22B95}"/>
              </a:ext>
            </a:extLst>
          </p:cNvPr>
          <p:cNvGraphicFramePr>
            <a:graphicFrameLocks noGrp="1"/>
          </p:cNvGraphicFramePr>
          <p:nvPr>
            <p:extLst>
              <p:ext uri="{D42A27DB-BD31-4B8C-83A1-F6EECF244321}">
                <p14:modId xmlns:p14="http://schemas.microsoft.com/office/powerpoint/2010/main" val="2891138750"/>
              </p:ext>
            </p:extLst>
          </p:nvPr>
        </p:nvGraphicFramePr>
        <p:xfrm>
          <a:off x="161750" y="1862704"/>
          <a:ext cx="11813305" cy="3451678"/>
        </p:xfrm>
        <a:graphic>
          <a:graphicData uri="http://schemas.openxmlformats.org/drawingml/2006/table">
            <a:tbl>
              <a:tblPr firstCol="1" bandRow="1">
                <a:tableStyleId>{5C22544A-7EE6-4342-B048-85BDC9FD1C3A}</a:tableStyleId>
              </a:tblPr>
              <a:tblGrid>
                <a:gridCol w="2400997">
                  <a:extLst>
                    <a:ext uri="{9D8B030D-6E8A-4147-A177-3AD203B41FA5}">
                      <a16:colId xmlns:a16="http://schemas.microsoft.com/office/drawing/2014/main" val="1686869396"/>
                    </a:ext>
                  </a:extLst>
                </a:gridCol>
                <a:gridCol w="463755">
                  <a:extLst>
                    <a:ext uri="{9D8B030D-6E8A-4147-A177-3AD203B41FA5}">
                      <a16:colId xmlns:a16="http://schemas.microsoft.com/office/drawing/2014/main" val="2084785833"/>
                    </a:ext>
                  </a:extLst>
                </a:gridCol>
                <a:gridCol w="629170">
                  <a:extLst>
                    <a:ext uri="{9D8B030D-6E8A-4147-A177-3AD203B41FA5}">
                      <a16:colId xmlns:a16="http://schemas.microsoft.com/office/drawing/2014/main" val="152355661"/>
                    </a:ext>
                  </a:extLst>
                </a:gridCol>
                <a:gridCol w="473470">
                  <a:extLst>
                    <a:ext uri="{9D8B030D-6E8A-4147-A177-3AD203B41FA5}">
                      <a16:colId xmlns:a16="http://schemas.microsoft.com/office/drawing/2014/main" val="1804025819"/>
                    </a:ext>
                  </a:extLst>
                </a:gridCol>
                <a:gridCol w="464701">
                  <a:extLst>
                    <a:ext uri="{9D8B030D-6E8A-4147-A177-3AD203B41FA5}">
                      <a16:colId xmlns:a16="http://schemas.microsoft.com/office/drawing/2014/main" val="1177430189"/>
                    </a:ext>
                  </a:extLst>
                </a:gridCol>
                <a:gridCol w="473470">
                  <a:extLst>
                    <a:ext uri="{9D8B030D-6E8A-4147-A177-3AD203B41FA5}">
                      <a16:colId xmlns:a16="http://schemas.microsoft.com/office/drawing/2014/main" val="3475717597"/>
                    </a:ext>
                  </a:extLst>
                </a:gridCol>
                <a:gridCol w="527930">
                  <a:extLst>
                    <a:ext uri="{9D8B030D-6E8A-4147-A177-3AD203B41FA5}">
                      <a16:colId xmlns:a16="http://schemas.microsoft.com/office/drawing/2014/main" val="633803545"/>
                    </a:ext>
                  </a:extLst>
                </a:gridCol>
                <a:gridCol w="497921">
                  <a:extLst>
                    <a:ext uri="{9D8B030D-6E8A-4147-A177-3AD203B41FA5}">
                      <a16:colId xmlns:a16="http://schemas.microsoft.com/office/drawing/2014/main" val="1078717976"/>
                    </a:ext>
                  </a:extLst>
                </a:gridCol>
                <a:gridCol w="673396">
                  <a:extLst>
                    <a:ext uri="{9D8B030D-6E8A-4147-A177-3AD203B41FA5}">
                      <a16:colId xmlns:a16="http://schemas.microsoft.com/office/drawing/2014/main" val="1027646604"/>
                    </a:ext>
                  </a:extLst>
                </a:gridCol>
                <a:gridCol w="558800">
                  <a:extLst>
                    <a:ext uri="{9D8B030D-6E8A-4147-A177-3AD203B41FA5}">
                      <a16:colId xmlns:a16="http://schemas.microsoft.com/office/drawing/2014/main" val="392954444"/>
                    </a:ext>
                  </a:extLst>
                </a:gridCol>
                <a:gridCol w="396240">
                  <a:extLst>
                    <a:ext uri="{9D8B030D-6E8A-4147-A177-3AD203B41FA5}">
                      <a16:colId xmlns:a16="http://schemas.microsoft.com/office/drawing/2014/main" val="83195094"/>
                    </a:ext>
                  </a:extLst>
                </a:gridCol>
                <a:gridCol w="325120">
                  <a:extLst>
                    <a:ext uri="{9D8B030D-6E8A-4147-A177-3AD203B41FA5}">
                      <a16:colId xmlns:a16="http://schemas.microsoft.com/office/drawing/2014/main" val="1637259289"/>
                    </a:ext>
                  </a:extLst>
                </a:gridCol>
                <a:gridCol w="609600">
                  <a:extLst>
                    <a:ext uri="{9D8B030D-6E8A-4147-A177-3AD203B41FA5}">
                      <a16:colId xmlns:a16="http://schemas.microsoft.com/office/drawing/2014/main" val="2404644415"/>
                    </a:ext>
                  </a:extLst>
                </a:gridCol>
                <a:gridCol w="467360">
                  <a:extLst>
                    <a:ext uri="{9D8B030D-6E8A-4147-A177-3AD203B41FA5}">
                      <a16:colId xmlns:a16="http://schemas.microsoft.com/office/drawing/2014/main" val="3499453482"/>
                    </a:ext>
                  </a:extLst>
                </a:gridCol>
                <a:gridCol w="609600">
                  <a:extLst>
                    <a:ext uri="{9D8B030D-6E8A-4147-A177-3AD203B41FA5}">
                      <a16:colId xmlns:a16="http://schemas.microsoft.com/office/drawing/2014/main" val="30063753"/>
                    </a:ext>
                  </a:extLst>
                </a:gridCol>
                <a:gridCol w="518160">
                  <a:extLst>
                    <a:ext uri="{9D8B030D-6E8A-4147-A177-3AD203B41FA5}">
                      <a16:colId xmlns:a16="http://schemas.microsoft.com/office/drawing/2014/main" val="1094203286"/>
                    </a:ext>
                  </a:extLst>
                </a:gridCol>
                <a:gridCol w="640080">
                  <a:extLst>
                    <a:ext uri="{9D8B030D-6E8A-4147-A177-3AD203B41FA5}">
                      <a16:colId xmlns:a16="http://schemas.microsoft.com/office/drawing/2014/main" val="3491754132"/>
                    </a:ext>
                  </a:extLst>
                </a:gridCol>
                <a:gridCol w="1083535">
                  <a:extLst>
                    <a:ext uri="{9D8B030D-6E8A-4147-A177-3AD203B41FA5}">
                      <a16:colId xmlns:a16="http://schemas.microsoft.com/office/drawing/2014/main" val="3821493219"/>
                    </a:ext>
                  </a:extLst>
                </a:gridCol>
              </a:tblGrid>
              <a:tr h="608165">
                <a:tc>
                  <a:txBody>
                    <a:bodyPr/>
                    <a:lstStyle/>
                    <a:p>
                      <a:pPr algn="ctr" fontAlgn="b"/>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800" u="none" strike="noStrike" dirty="0">
                          <a:effectLst/>
                        </a:rPr>
                        <a:t>Features</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800" u="none" strike="noStrike">
                          <a:effectLst/>
                        </a:rPr>
                        <a:t>Train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a:effectLst/>
                        </a:rPr>
                        <a:t>Validation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dirty="0">
                          <a:effectLst/>
                        </a:rPr>
                        <a:t>Test</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a:txBody>
                    <a:bodyPr/>
                    <a:lstStyle/>
                    <a:p>
                      <a:pPr algn="ctr" fontAlgn="ctr"/>
                      <a:endParaRPr lang="en-GB" sz="800" b="1" i="0" u="none" strike="noStrike">
                        <a:solidFill>
                          <a:srgbClr val="4472C4"/>
                        </a:solidFill>
                        <a:effectLst/>
                        <a:latin typeface="Calibri" panose="020F0502020204030204" pitchFamily="34" charset="0"/>
                      </a:endParaRPr>
                    </a:p>
                  </a:txBody>
                  <a:tcPr marL="97562" marR="97562" marT="48781" marB="48781" anchor="ctr"/>
                </a:tc>
                <a:extLst>
                  <a:ext uri="{0D108BD9-81ED-4DB2-BD59-A6C34878D82A}">
                    <a16:rowId xmlns:a16="http://schemas.microsoft.com/office/drawing/2014/main" val="3099506658"/>
                  </a:ext>
                </a:extLst>
              </a:tr>
              <a:tr h="727873">
                <a:tc>
                  <a:txBody>
                    <a:bodyPr/>
                    <a:lstStyle/>
                    <a:p>
                      <a:pPr algn="ctr" fontAlgn="ctr"/>
                      <a:r>
                        <a:rPr lang="en-GB" sz="800" u="none" strike="noStrike" dirty="0">
                          <a:effectLst/>
                        </a:rPr>
                        <a:t>Model Name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Glasses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Genders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Reflections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Image_quality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Sensor_type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Epochs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Dropout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Convolutional Layers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Validation</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Test set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endParaRPr lang="en-GB" sz="8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423128">
                <a:tc>
                  <a:txBody>
                    <a:bodyPr/>
                    <a:lstStyle/>
                    <a:p>
                      <a:pPr algn="ctr" fontAlgn="b"/>
                      <a:r>
                        <a:rPr lang="en-GB" sz="800" u="none" strike="noStrike" dirty="0">
                          <a:effectLst/>
                        </a:rPr>
                        <a:t>img_14_0.25_3CL_0.2_24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0.986</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Modello Utilizzato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423128">
                <a:tc>
                  <a:txBody>
                    <a:bodyPr/>
                    <a:lstStyle/>
                    <a:p>
                      <a:pPr algn="ctr" fontAlgn="b"/>
                      <a:r>
                        <a:rPr lang="en-GB" sz="800" u="none" strike="noStrike" dirty="0">
                          <a:effectLst/>
                        </a:rPr>
                        <a:t>img,sensorType_12_0.25_3CL_0.2_24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12</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0.039</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Feature </a:t>
                      </a:r>
                      <a:r>
                        <a:rPr lang="it-IT" sz="800" b="1" u="none" strike="noStrike" dirty="0" err="1">
                          <a:solidFill>
                            <a:srgbClr val="000000"/>
                          </a:solidFill>
                          <a:effectLst/>
                        </a:rPr>
                        <a:t>Importance</a:t>
                      </a:r>
                      <a:r>
                        <a:rPr lang="it-IT" sz="800" b="1" u="none" strike="noStrike" dirty="0">
                          <a:solidFill>
                            <a:srgbClr val="000000"/>
                          </a:solidFill>
                          <a:effectLst/>
                        </a:rPr>
                        <a:t>, </a:t>
                      </a:r>
                      <a:r>
                        <a:rPr lang="it-IT" sz="800" b="1" u="none" strike="noStrike" dirty="0" err="1">
                          <a:solidFill>
                            <a:srgbClr val="000000"/>
                          </a:solidFill>
                          <a:effectLst/>
                        </a:rPr>
                        <a:t>Correlation</a:t>
                      </a:r>
                      <a:r>
                        <a:rPr lang="it-IT" sz="800" b="1" u="none" strike="noStrike" dirty="0">
                          <a:solidFill>
                            <a:srgbClr val="000000"/>
                          </a:solidFill>
                          <a:effectLst/>
                        </a:rPr>
                        <a:t> Matrix</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423128">
                <a:tc>
                  <a:txBody>
                    <a:bodyPr/>
                    <a:lstStyle/>
                    <a:p>
                      <a:pPr algn="ctr" fontAlgn="b"/>
                      <a:r>
                        <a:rPr lang="en-GB" sz="800" u="none" strike="noStrike" dirty="0">
                          <a:effectLst/>
                        </a:rPr>
                        <a:t>img,reflections,sensorType,glasses_14_0.25_3CL_0.2_24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Selezione </a:t>
                      </a:r>
                      <a:r>
                        <a:rPr lang="it-IT" sz="800" b="1" u="none" strike="noStrike" dirty="0" err="1">
                          <a:solidFill>
                            <a:srgbClr val="000000"/>
                          </a:solidFill>
                          <a:effectLst/>
                        </a:rPr>
                        <a:t>Univariata</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423128">
                <a:tc>
                  <a:txBody>
                    <a:bodyPr/>
                    <a:lstStyle/>
                    <a:p>
                      <a:pPr algn="ctr" fontAlgn="b"/>
                      <a:r>
                        <a:rPr lang="en-GB" sz="800" u="none" strike="noStrike" dirty="0">
                          <a:effectLst/>
                        </a:rPr>
                        <a:t>all-glasses_14_0.25_3CL_0.2_24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0.032</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0.989</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a:t>
                      </a:r>
                      <a:r>
                        <a:rPr lang="it-IT" sz="800" b="1" u="none" strike="noStrike" dirty="0" err="1">
                          <a:solidFill>
                            <a:srgbClr val="000000"/>
                          </a:solidFill>
                          <a:effectLst/>
                        </a:rPr>
                        <a:t>Extent</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423128">
                <a:tc>
                  <a:txBody>
                    <a:bodyPr/>
                    <a:lstStyle/>
                    <a:p>
                      <a:pPr algn="ctr" fontAlgn="b"/>
                      <a:r>
                        <a:rPr lang="en-GB" sz="800" u="none" strike="noStrike" dirty="0">
                          <a:effectLst/>
                        </a:rPr>
                        <a:t>all-genders_14_0.25_3CL_0.2_24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Confronto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spTree>
    <p:extLst>
      <p:ext uri="{BB962C8B-B14F-4D97-AF65-F5344CB8AC3E}">
        <p14:creationId xmlns:p14="http://schemas.microsoft.com/office/powerpoint/2010/main" val="375284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Valutazioni</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81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74E4E92-FF0E-40F1-9103-84467E3CA5F4}"/>
              </a:ext>
            </a:extLst>
          </p:cNvPr>
          <p:cNvSpPr/>
          <p:nvPr/>
        </p:nvSpPr>
        <p:spPr>
          <a:xfrm>
            <a:off x="866775" y="4058770"/>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0B85345-626D-4764-86A8-A67351EA3119}"/>
              </a:ext>
            </a:extLst>
          </p:cNvPr>
          <p:cNvSpPr/>
          <p:nvPr/>
        </p:nvSpPr>
        <p:spPr>
          <a:xfrm>
            <a:off x="866775" y="322939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6DB96AB-A738-4D39-89C0-8CB753A1A502}"/>
              </a:ext>
            </a:extLst>
          </p:cNvPr>
          <p:cNvSpPr/>
          <p:nvPr/>
        </p:nvSpPr>
        <p:spPr>
          <a:xfrm>
            <a:off x="869373" y="237326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contenuto 2">
            <a:extLst>
              <a:ext uri="{FF2B5EF4-FFF2-40B4-BE49-F238E27FC236}">
                <a16:creationId xmlns:a16="http://schemas.microsoft.com/office/drawing/2014/main" id="{AF981DF3-2C5B-D148-99B3-E36E8917D314}"/>
              </a:ext>
            </a:extLst>
          </p:cNvPr>
          <p:cNvSpPr>
            <a:spLocks noGrp="1"/>
          </p:cNvSpPr>
          <p:nvPr>
            <p:ph idx="1"/>
          </p:nvPr>
        </p:nvSpPr>
        <p:spPr>
          <a:xfrm>
            <a:off x="866775" y="2367851"/>
            <a:ext cx="9156124" cy="523221"/>
          </a:xfrm>
        </p:spPr>
        <p:txBody>
          <a:bodyPr>
            <a:normAutofit/>
          </a:bodyPr>
          <a:lstStyle/>
          <a:p>
            <a:pPr marL="0" indent="0">
              <a:buNone/>
            </a:pPr>
            <a:r>
              <a:rPr lang="it-IT" dirty="0">
                <a:solidFill>
                  <a:schemeClr val="bg1"/>
                </a:solidFill>
              </a:rPr>
              <a:t>1.   </a:t>
            </a:r>
            <a:r>
              <a:rPr lang="it-IT" dirty="0"/>
              <a:t>Descrizione modello allenato su dataset prodotto</a:t>
            </a:r>
          </a:p>
        </p:txBody>
      </p:sp>
      <p:sp>
        <p:nvSpPr>
          <p:cNvPr id="6" name="TextBox 5">
            <a:extLst>
              <a:ext uri="{FF2B5EF4-FFF2-40B4-BE49-F238E27FC236}">
                <a16:creationId xmlns:a16="http://schemas.microsoft.com/office/drawing/2014/main" id="{B8936F56-6ECB-465A-8FE1-F71DD111E794}"/>
              </a:ext>
            </a:extLst>
          </p:cNvPr>
          <p:cNvSpPr txBox="1"/>
          <p:nvPr/>
        </p:nvSpPr>
        <p:spPr>
          <a:xfrm>
            <a:off x="838200" y="3183781"/>
            <a:ext cx="8121073" cy="523220"/>
          </a:xfrm>
          <a:prstGeom prst="rect">
            <a:avLst/>
          </a:prstGeom>
          <a:noFill/>
        </p:spPr>
        <p:txBody>
          <a:bodyPr wrap="square">
            <a:spAutoFit/>
          </a:bodyPr>
          <a:lstStyle/>
          <a:p>
            <a:r>
              <a:rPr lang="it-IT" sz="2800" dirty="0">
                <a:solidFill>
                  <a:schemeClr val="bg1"/>
                </a:solidFill>
              </a:rPr>
              <a:t>2.    </a:t>
            </a:r>
            <a:r>
              <a:rPr lang="it-IT" sz="2800" dirty="0"/>
              <a:t>Confronto tra modelli sperimentali creati</a:t>
            </a:r>
          </a:p>
        </p:txBody>
      </p:sp>
      <p:sp>
        <p:nvSpPr>
          <p:cNvPr id="8" name="TextBox 7">
            <a:extLst>
              <a:ext uri="{FF2B5EF4-FFF2-40B4-BE49-F238E27FC236}">
                <a16:creationId xmlns:a16="http://schemas.microsoft.com/office/drawing/2014/main" id="{81482158-FEDA-4EA1-92B5-FC4E10FA39CB}"/>
              </a:ext>
            </a:extLst>
          </p:cNvPr>
          <p:cNvSpPr txBox="1"/>
          <p:nvPr/>
        </p:nvSpPr>
        <p:spPr>
          <a:xfrm>
            <a:off x="838200" y="4013160"/>
            <a:ext cx="7151256" cy="523220"/>
          </a:xfrm>
          <a:prstGeom prst="rect">
            <a:avLst/>
          </a:prstGeom>
          <a:noFill/>
        </p:spPr>
        <p:txBody>
          <a:bodyPr wrap="square">
            <a:spAutoFit/>
          </a:bodyPr>
          <a:lstStyle/>
          <a:p>
            <a:r>
              <a:rPr lang="it-IT" sz="2800" dirty="0">
                <a:solidFill>
                  <a:schemeClr val="bg1"/>
                </a:solidFill>
              </a:rPr>
              <a:t>3.    </a:t>
            </a:r>
            <a:r>
              <a:rPr lang="it-IT" sz="2800" dirty="0"/>
              <a:t>Confronto con modelli in letteratura</a:t>
            </a:r>
          </a:p>
        </p:txBody>
      </p:sp>
      <p:sp>
        <p:nvSpPr>
          <p:cNvPr id="9" name="Titolo 1">
            <a:extLst>
              <a:ext uri="{FF2B5EF4-FFF2-40B4-BE49-F238E27FC236}">
                <a16:creationId xmlns:a16="http://schemas.microsoft.com/office/drawing/2014/main" id="{3C9041A1-851D-1245-BC69-917A14F0E6C5}"/>
              </a:ext>
            </a:extLst>
          </p:cNvPr>
          <p:cNvSpPr>
            <a:spLocks noGrp="1"/>
          </p:cNvSpPr>
          <p:nvPr>
            <p:ph type="title"/>
          </p:nvPr>
        </p:nvSpPr>
        <p:spPr>
          <a:xfrm>
            <a:off x="838200" y="365125"/>
            <a:ext cx="10515600" cy="1325563"/>
          </a:xfrm>
        </p:spPr>
        <p:txBody>
          <a:bodyPr/>
          <a:lstStyle/>
          <a:p>
            <a:r>
              <a:rPr lang="it-IT" dirty="0"/>
              <a:t>Sommario valutazioni</a:t>
            </a:r>
            <a:endParaRPr lang="it-IT" sz="3200" dirty="0"/>
          </a:p>
        </p:txBody>
      </p:sp>
    </p:spTree>
    <p:extLst>
      <p:ext uri="{BB962C8B-B14F-4D97-AF65-F5344CB8AC3E}">
        <p14:creationId xmlns:p14="http://schemas.microsoft.com/office/powerpoint/2010/main" val="191632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832E4FA-E1A7-417E-B9A5-364005E4C7D9}"/>
              </a:ext>
            </a:extLst>
          </p:cNvPr>
          <p:cNvPicPr>
            <a:picLocks noChangeAspect="1"/>
          </p:cNvPicPr>
          <p:nvPr/>
        </p:nvPicPr>
        <p:blipFill>
          <a:blip r:embed="rId2"/>
          <a:stretch>
            <a:fillRect/>
          </a:stretch>
        </p:blipFill>
        <p:spPr>
          <a:xfrm>
            <a:off x="1097280" y="1422400"/>
            <a:ext cx="2529839" cy="5334000"/>
          </a:xfrm>
          <a:prstGeom prst="rect">
            <a:avLst/>
          </a:prstGeom>
        </p:spPr>
      </p:pic>
      <p:sp>
        <p:nvSpPr>
          <p:cNvPr id="8" name="TextBox 7">
            <a:extLst>
              <a:ext uri="{FF2B5EF4-FFF2-40B4-BE49-F238E27FC236}">
                <a16:creationId xmlns:a16="http://schemas.microsoft.com/office/drawing/2014/main" id="{BC99DEC0-870B-4D62-A705-07C6BEFEB249}"/>
              </a:ext>
            </a:extLst>
          </p:cNvPr>
          <p:cNvSpPr txBox="1"/>
          <p:nvPr/>
        </p:nvSpPr>
        <p:spPr>
          <a:xfrm>
            <a:off x="5051367" y="2694833"/>
            <a:ext cx="5940790" cy="2031325"/>
          </a:xfrm>
          <a:prstGeom prst="rect">
            <a:avLst/>
          </a:prstGeom>
          <a:noFill/>
        </p:spPr>
        <p:txBody>
          <a:bodyPr wrap="square" rtlCol="0">
            <a:spAutoFit/>
          </a:bodyPr>
          <a:lstStyle/>
          <a:p>
            <a:pPr marL="342900" indent="-342900">
              <a:buFont typeface="+mj-lt"/>
              <a:buAutoNum type="arabicPeriod"/>
            </a:pPr>
            <a:r>
              <a:rPr lang="it-IT" dirty="0"/>
              <a:t>Download delle immagini di volti</a:t>
            </a:r>
          </a:p>
          <a:p>
            <a:pPr marL="342900" indent="-342900">
              <a:buFont typeface="+mj-lt"/>
              <a:buAutoNum type="arabicPeriod"/>
            </a:pPr>
            <a:endParaRPr lang="it-IT" dirty="0"/>
          </a:p>
          <a:p>
            <a:pPr marL="342900" indent="-342900">
              <a:buFont typeface="+mj-lt"/>
              <a:buAutoNum type="arabicPeriod"/>
            </a:pPr>
            <a:r>
              <a:rPr lang="it-IT" dirty="0"/>
              <a:t>Separazione open/</a:t>
            </a:r>
            <a:r>
              <a:rPr lang="it-IT" dirty="0" err="1"/>
              <a:t>closed</a:t>
            </a:r>
            <a:r>
              <a:rPr lang="it-IT" dirty="0"/>
              <a:t> </a:t>
            </a:r>
            <a:r>
              <a:rPr lang="it-IT" dirty="0" err="1"/>
              <a:t>eyes</a:t>
            </a:r>
            <a:r>
              <a:rPr lang="it-IT" dirty="0"/>
              <a:t> ed etichettatura</a:t>
            </a:r>
          </a:p>
          <a:p>
            <a:pPr marL="342900" indent="-342900">
              <a:buFont typeface="+mj-lt"/>
              <a:buAutoNum type="arabicPeriod"/>
            </a:pPr>
            <a:endParaRPr lang="it-IT" dirty="0"/>
          </a:p>
          <a:p>
            <a:pPr marL="342900" indent="-342900">
              <a:buFont typeface="+mj-lt"/>
              <a:buAutoNum type="arabicPeriod"/>
            </a:pPr>
            <a:r>
              <a:rPr lang="it-IT" dirty="0"/>
              <a:t>Estrazione dell’immagine dell’occhio</a:t>
            </a:r>
          </a:p>
          <a:p>
            <a:pPr marL="342900" indent="-342900">
              <a:buFont typeface="+mj-lt"/>
              <a:buAutoNum type="arabicPeriod"/>
            </a:pPr>
            <a:endParaRPr lang="it-IT" dirty="0"/>
          </a:p>
          <a:p>
            <a:pPr marL="342900" indent="-342900">
              <a:buFont typeface="+mj-lt"/>
              <a:buAutoNum type="arabicPeriod"/>
            </a:pPr>
            <a:r>
              <a:rPr lang="it-IT" dirty="0"/>
              <a:t>Training del modello</a:t>
            </a:r>
          </a:p>
        </p:txBody>
      </p:sp>
      <p:sp>
        <p:nvSpPr>
          <p:cNvPr id="6" name="Titolo 1">
            <a:extLst>
              <a:ext uri="{FF2B5EF4-FFF2-40B4-BE49-F238E27FC236}">
                <a16:creationId xmlns:a16="http://schemas.microsoft.com/office/drawing/2014/main" id="{BBFA8766-A4B1-0844-8EF6-30C580B40463}"/>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348954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108304-CD14-49A9-A2DB-B5B3DEEDA9D8}"/>
              </a:ext>
            </a:extLst>
          </p:cNvPr>
          <p:cNvGraphicFramePr>
            <a:graphicFrameLocks noGrp="1"/>
          </p:cNvGraphicFramePr>
          <p:nvPr>
            <p:extLst>
              <p:ext uri="{D42A27DB-BD31-4B8C-83A1-F6EECF244321}">
                <p14:modId xmlns:p14="http://schemas.microsoft.com/office/powerpoint/2010/main" val="2978130444"/>
              </p:ext>
            </p:extLst>
          </p:nvPr>
        </p:nvGraphicFramePr>
        <p:xfrm>
          <a:off x="1219200" y="2326640"/>
          <a:ext cx="9591040" cy="1544319"/>
        </p:xfrm>
        <a:graphic>
          <a:graphicData uri="http://schemas.openxmlformats.org/drawingml/2006/table">
            <a:tbl>
              <a:tblPr firstRow="1" firstCol="1" bandRow="1">
                <a:tableStyleId>{5C22544A-7EE6-4342-B048-85BDC9FD1C3A}</a:tableStyleId>
              </a:tblPr>
              <a:tblGrid>
                <a:gridCol w="3627120">
                  <a:extLst>
                    <a:ext uri="{9D8B030D-6E8A-4147-A177-3AD203B41FA5}">
                      <a16:colId xmlns:a16="http://schemas.microsoft.com/office/drawing/2014/main" val="1822360543"/>
                    </a:ext>
                  </a:extLst>
                </a:gridCol>
                <a:gridCol w="3702353">
                  <a:extLst>
                    <a:ext uri="{9D8B030D-6E8A-4147-A177-3AD203B41FA5}">
                      <a16:colId xmlns:a16="http://schemas.microsoft.com/office/drawing/2014/main" val="346760276"/>
                    </a:ext>
                  </a:extLst>
                </a:gridCol>
                <a:gridCol w="2261567">
                  <a:extLst>
                    <a:ext uri="{9D8B030D-6E8A-4147-A177-3AD203B41FA5}">
                      <a16:colId xmlns:a16="http://schemas.microsoft.com/office/drawing/2014/main" val="2995404705"/>
                    </a:ext>
                  </a:extLst>
                </a:gridCol>
              </a:tblGrid>
              <a:tr h="514773">
                <a:tc>
                  <a:txBody>
                    <a:bodyPr/>
                    <a:lstStyle/>
                    <a:p>
                      <a:pPr algn="ctr"/>
                      <a:r>
                        <a:rPr lang="it-IT" sz="1200" dirty="0">
                          <a:effectLst/>
                        </a:rPr>
                        <a:t>Nome</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200">
                          <a:effectLst/>
                        </a:rPr>
                        <a:t>Test loss</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200" dirty="0">
                          <a:effectLst/>
                        </a:rPr>
                        <a:t>Test accuracy</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2451675"/>
                  </a:ext>
                </a:extLst>
              </a:tr>
              <a:tr h="514773">
                <a:tc>
                  <a:txBody>
                    <a:bodyPr/>
                    <a:lstStyle/>
                    <a:p>
                      <a:pPr algn="ctr"/>
                      <a:r>
                        <a:rPr lang="it-IT" sz="1200" dirty="0">
                          <a:effectLst/>
                        </a:rPr>
                        <a:t>Modello proposto</a:t>
                      </a:r>
                      <a:endParaRPr lang="en-GB"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200" dirty="0">
                          <a:effectLst/>
                        </a:rPr>
                        <a:t>0.040</a:t>
                      </a:r>
                      <a:endParaRPr lang="en-GB" sz="12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200" dirty="0">
                          <a:effectLst/>
                        </a:rPr>
                        <a:t>0.986</a:t>
                      </a:r>
                      <a:endParaRPr lang="en-GB" sz="12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9024116"/>
                  </a:ext>
                </a:extLst>
              </a:tr>
              <a:tr h="514773">
                <a:tc>
                  <a:txBody>
                    <a:bodyPr/>
                    <a:lstStyle/>
                    <a:p>
                      <a:pPr algn="ctr"/>
                      <a:r>
                        <a:rPr lang="it-IT" sz="1200">
                          <a:effectLst/>
                        </a:rPr>
                        <a:t>Modello con nuovo dataset</a:t>
                      </a:r>
                      <a:endParaRPr lang="en-GB"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200" dirty="0">
                          <a:effectLst/>
                        </a:rPr>
                        <a:t>0.853</a:t>
                      </a:r>
                      <a:endParaRPr lang="en-GB" sz="12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200" dirty="0">
                          <a:effectLst/>
                        </a:rPr>
                        <a:t>0.649</a:t>
                      </a:r>
                      <a:endParaRPr lang="en-GB" sz="12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4849939"/>
                  </a:ext>
                </a:extLst>
              </a:tr>
            </a:tbl>
          </a:graphicData>
        </a:graphic>
      </p:graphicFrame>
      <p:sp>
        <p:nvSpPr>
          <p:cNvPr id="3" name="TextBox 2">
            <a:extLst>
              <a:ext uri="{FF2B5EF4-FFF2-40B4-BE49-F238E27FC236}">
                <a16:creationId xmlns:a16="http://schemas.microsoft.com/office/drawing/2014/main" id="{C82CBA36-0300-411C-B710-09B4C271A575}"/>
              </a:ext>
            </a:extLst>
          </p:cNvPr>
          <p:cNvSpPr txBox="1"/>
          <p:nvPr/>
        </p:nvSpPr>
        <p:spPr>
          <a:xfrm>
            <a:off x="5553518" y="6000827"/>
            <a:ext cx="5256722" cy="338554"/>
          </a:xfrm>
          <a:prstGeom prst="rect">
            <a:avLst/>
          </a:prstGeom>
          <a:noFill/>
        </p:spPr>
        <p:txBody>
          <a:bodyPr wrap="square" rtlCol="0">
            <a:spAutoFit/>
          </a:bodyPr>
          <a:lstStyle/>
          <a:p>
            <a:r>
              <a:rPr lang="it-IT" sz="1600" dirty="0"/>
              <a:t>Entrambi i modelli sono stati testati sullo stesso test set </a:t>
            </a:r>
            <a:endParaRPr lang="en-GB" sz="1600" dirty="0"/>
          </a:p>
        </p:txBody>
      </p:sp>
      <p:sp>
        <p:nvSpPr>
          <p:cNvPr id="5" name="Titolo 1">
            <a:extLst>
              <a:ext uri="{FF2B5EF4-FFF2-40B4-BE49-F238E27FC236}">
                <a16:creationId xmlns:a16="http://schemas.microsoft.com/office/drawing/2014/main" id="{123DDD3F-13BC-8749-8343-76C8CF1BEEF7}"/>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27494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C202B54-014E-3D43-AAD1-8DE78DDC2078}"/>
              </a:ext>
            </a:extLst>
          </p:cNvPr>
          <p:cNvSpPr>
            <a:spLocks noGrp="1"/>
          </p:cNvSpPr>
          <p:nvPr>
            <p:ph type="title"/>
          </p:nvPr>
        </p:nvSpPr>
        <p:spPr>
          <a:xfrm>
            <a:off x="838200" y="365125"/>
            <a:ext cx="5393361" cy="1325563"/>
          </a:xfrm>
        </p:spPr>
        <p:txBody>
          <a:bodyPr>
            <a:normAutofit/>
          </a:bodyPr>
          <a:lstStyle/>
          <a:p>
            <a:r>
              <a:rPr lang="it-IT" dirty="0"/>
              <a:t>Introduzione</a:t>
            </a:r>
          </a:p>
        </p:txBody>
      </p:sp>
      <p:sp>
        <p:nvSpPr>
          <p:cNvPr id="40" name="Freeform: Shape 3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1342162C-5B14-AC4B-AC3E-EDAB4B9100A5}"/>
              </a:ext>
            </a:extLst>
          </p:cNvPr>
          <p:cNvSpPr>
            <a:spLocks noGrp="1"/>
          </p:cNvSpPr>
          <p:nvPr>
            <p:ph idx="1"/>
          </p:nvPr>
        </p:nvSpPr>
        <p:spPr>
          <a:xfrm>
            <a:off x="838200" y="1825625"/>
            <a:ext cx="5393361" cy="4351338"/>
          </a:xfrm>
        </p:spPr>
        <p:txBody>
          <a:bodyPr>
            <a:normAutofit/>
          </a:bodyPr>
          <a:lstStyle/>
          <a:p>
            <a:pPr marL="0" indent="0">
              <a:buNone/>
            </a:pPr>
            <a:r>
              <a:rPr lang="it-IT" sz="2400" dirty="0"/>
              <a:t>Secondo i rapporti statistici, ogni anno più di 1,35 milioni di persone muoiono in incidenti stradali, mentre 50 milioni di persone ne rimangono ferite. Una delle statistiche più strazianti presenti nel rapporto dell’Organizzazione Mondiale della Sanità (OMS) è che gli incidenti stradali risultano essere la principale causa di morte tra le persone di età compresa tra 5 e 29 anni. </a:t>
            </a:r>
          </a:p>
          <a:p>
            <a:endParaRPr lang="it-IT" sz="2400" dirty="0"/>
          </a:p>
        </p:txBody>
      </p:sp>
      <p:sp>
        <p:nvSpPr>
          <p:cNvPr id="42" name="Oval 4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magine 14" descr="Immagine che contiene cibo&#10;&#10;Descrizione generata automaticamente">
            <a:extLst>
              <a:ext uri="{FF2B5EF4-FFF2-40B4-BE49-F238E27FC236}">
                <a16:creationId xmlns:a16="http://schemas.microsoft.com/office/drawing/2014/main" id="{3264E6F0-06F7-E44D-B0CB-675289B3F613}"/>
              </a:ext>
            </a:extLst>
          </p:cNvPr>
          <p:cNvPicPr>
            <a:picLocks noChangeAspect="1"/>
          </p:cNvPicPr>
          <p:nvPr/>
        </p:nvPicPr>
        <p:blipFill rotWithShape="1">
          <a:blip r:embed="rId2"/>
          <a:srcRect l="1017" t="3052" r="2358" b="1956"/>
          <a:stretch/>
        </p:blipFill>
        <p:spPr>
          <a:xfrm>
            <a:off x="7925631" y="1331843"/>
            <a:ext cx="3653455" cy="3591705"/>
          </a:xfrm>
          <a:prstGeom prst="rect">
            <a:avLst/>
          </a:prstGeom>
          <a:ln>
            <a:noFill/>
          </a:ln>
          <a:effectLst>
            <a:outerShdw blurRad="292100" dist="139700" dir="2700000" algn="tl" rotWithShape="0">
              <a:srgbClr val="333333">
                <a:alpha val="65000"/>
              </a:srgbClr>
            </a:outerShdw>
          </a:effectLst>
        </p:spPr>
      </p:pic>
      <p:sp>
        <p:nvSpPr>
          <p:cNvPr id="44" name="Freeform: Shape 4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16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6C9412-A8EA-4B44-B16B-11ACF9463FFA}"/>
              </a:ext>
            </a:extLst>
          </p:cNvPr>
          <p:cNvGraphicFramePr>
            <a:graphicFrameLocks noGrp="1"/>
          </p:cNvGraphicFramePr>
          <p:nvPr>
            <p:extLst>
              <p:ext uri="{D42A27DB-BD31-4B8C-83A1-F6EECF244321}">
                <p14:modId xmlns:p14="http://schemas.microsoft.com/office/powerpoint/2010/main" val="3455124284"/>
              </p:ext>
            </p:extLst>
          </p:nvPr>
        </p:nvGraphicFramePr>
        <p:xfrm>
          <a:off x="161750" y="1564640"/>
          <a:ext cx="11868500" cy="3973941"/>
        </p:xfrm>
        <a:graphic>
          <a:graphicData uri="http://schemas.openxmlformats.org/drawingml/2006/table">
            <a:tbl>
              <a:tblPr firstCol="1" bandRow="1">
                <a:tableStyleId>{5C22544A-7EE6-4342-B048-85BDC9FD1C3A}</a:tableStyleId>
              </a:tblPr>
              <a:tblGrid>
                <a:gridCol w="2529265">
                  <a:extLst>
                    <a:ext uri="{9D8B030D-6E8A-4147-A177-3AD203B41FA5}">
                      <a16:colId xmlns:a16="http://schemas.microsoft.com/office/drawing/2014/main" val="1686869396"/>
                    </a:ext>
                  </a:extLst>
                </a:gridCol>
                <a:gridCol w="488530">
                  <a:extLst>
                    <a:ext uri="{9D8B030D-6E8A-4147-A177-3AD203B41FA5}">
                      <a16:colId xmlns:a16="http://schemas.microsoft.com/office/drawing/2014/main" val="2084785833"/>
                    </a:ext>
                  </a:extLst>
                </a:gridCol>
                <a:gridCol w="662782">
                  <a:extLst>
                    <a:ext uri="{9D8B030D-6E8A-4147-A177-3AD203B41FA5}">
                      <a16:colId xmlns:a16="http://schemas.microsoft.com/office/drawing/2014/main" val="152355661"/>
                    </a:ext>
                  </a:extLst>
                </a:gridCol>
                <a:gridCol w="498764">
                  <a:extLst>
                    <a:ext uri="{9D8B030D-6E8A-4147-A177-3AD203B41FA5}">
                      <a16:colId xmlns:a16="http://schemas.microsoft.com/office/drawing/2014/main" val="1804025819"/>
                    </a:ext>
                  </a:extLst>
                </a:gridCol>
                <a:gridCol w="489527">
                  <a:extLst>
                    <a:ext uri="{9D8B030D-6E8A-4147-A177-3AD203B41FA5}">
                      <a16:colId xmlns:a16="http://schemas.microsoft.com/office/drawing/2014/main" val="1177430189"/>
                    </a:ext>
                  </a:extLst>
                </a:gridCol>
                <a:gridCol w="498764">
                  <a:extLst>
                    <a:ext uri="{9D8B030D-6E8A-4147-A177-3AD203B41FA5}">
                      <a16:colId xmlns:a16="http://schemas.microsoft.com/office/drawing/2014/main" val="3475717597"/>
                    </a:ext>
                  </a:extLst>
                </a:gridCol>
                <a:gridCol w="556133">
                  <a:extLst>
                    <a:ext uri="{9D8B030D-6E8A-4147-A177-3AD203B41FA5}">
                      <a16:colId xmlns:a16="http://schemas.microsoft.com/office/drawing/2014/main" val="633803545"/>
                    </a:ext>
                  </a:extLst>
                </a:gridCol>
                <a:gridCol w="524521">
                  <a:extLst>
                    <a:ext uri="{9D8B030D-6E8A-4147-A177-3AD203B41FA5}">
                      <a16:colId xmlns:a16="http://schemas.microsoft.com/office/drawing/2014/main" val="1078717976"/>
                    </a:ext>
                  </a:extLst>
                </a:gridCol>
                <a:gridCol w="886691">
                  <a:extLst>
                    <a:ext uri="{9D8B030D-6E8A-4147-A177-3AD203B41FA5}">
                      <a16:colId xmlns:a16="http://schemas.microsoft.com/office/drawing/2014/main" val="1027646604"/>
                    </a:ext>
                  </a:extLst>
                </a:gridCol>
                <a:gridCol w="775855">
                  <a:extLst>
                    <a:ext uri="{9D8B030D-6E8A-4147-A177-3AD203B41FA5}">
                      <a16:colId xmlns:a16="http://schemas.microsoft.com/office/drawing/2014/main" val="392954444"/>
                    </a:ext>
                  </a:extLst>
                </a:gridCol>
                <a:gridCol w="683491">
                  <a:extLst>
                    <a:ext uri="{9D8B030D-6E8A-4147-A177-3AD203B41FA5}">
                      <a16:colId xmlns:a16="http://schemas.microsoft.com/office/drawing/2014/main" val="83195094"/>
                    </a:ext>
                  </a:extLst>
                </a:gridCol>
                <a:gridCol w="480291">
                  <a:extLst>
                    <a:ext uri="{9D8B030D-6E8A-4147-A177-3AD203B41FA5}">
                      <a16:colId xmlns:a16="http://schemas.microsoft.com/office/drawing/2014/main" val="1637259289"/>
                    </a:ext>
                  </a:extLst>
                </a:gridCol>
                <a:gridCol w="591127">
                  <a:extLst>
                    <a:ext uri="{9D8B030D-6E8A-4147-A177-3AD203B41FA5}">
                      <a16:colId xmlns:a16="http://schemas.microsoft.com/office/drawing/2014/main" val="2404644415"/>
                    </a:ext>
                  </a:extLst>
                </a:gridCol>
                <a:gridCol w="424873">
                  <a:extLst>
                    <a:ext uri="{9D8B030D-6E8A-4147-A177-3AD203B41FA5}">
                      <a16:colId xmlns:a16="http://schemas.microsoft.com/office/drawing/2014/main" val="3499453482"/>
                    </a:ext>
                  </a:extLst>
                </a:gridCol>
                <a:gridCol w="696884">
                  <a:extLst>
                    <a:ext uri="{9D8B030D-6E8A-4147-A177-3AD203B41FA5}">
                      <a16:colId xmlns:a16="http://schemas.microsoft.com/office/drawing/2014/main" val="30063753"/>
                    </a:ext>
                  </a:extLst>
                </a:gridCol>
                <a:gridCol w="446953">
                  <a:extLst>
                    <a:ext uri="{9D8B030D-6E8A-4147-A177-3AD203B41FA5}">
                      <a16:colId xmlns:a16="http://schemas.microsoft.com/office/drawing/2014/main" val="1094203286"/>
                    </a:ext>
                  </a:extLst>
                </a:gridCol>
                <a:gridCol w="634049">
                  <a:extLst>
                    <a:ext uri="{9D8B030D-6E8A-4147-A177-3AD203B41FA5}">
                      <a16:colId xmlns:a16="http://schemas.microsoft.com/office/drawing/2014/main" val="3491754132"/>
                    </a:ext>
                  </a:extLst>
                </a:gridCol>
              </a:tblGrid>
              <a:tr h="434107">
                <a:tc>
                  <a:txBody>
                    <a:bodyPr/>
                    <a:lstStyle/>
                    <a:p>
                      <a:pPr algn="ctr" fontAlgn="b"/>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1000" u="none" strike="noStrike">
                          <a:effectLst/>
                        </a:rPr>
                        <a:t>Features</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1000" u="none" strike="noStrike">
                          <a:effectLst/>
                        </a:rPr>
                        <a:t>Train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Validation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Test</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extLst>
                  <a:ext uri="{0D108BD9-81ED-4DB2-BD59-A6C34878D82A}">
                    <a16:rowId xmlns:a16="http://schemas.microsoft.com/office/drawing/2014/main" val="3099506658"/>
                  </a:ext>
                </a:extLst>
              </a:tr>
              <a:tr h="519554">
                <a:tc>
                  <a:txBody>
                    <a:bodyPr/>
                    <a:lstStyle/>
                    <a:p>
                      <a:pPr algn="ctr" fontAlgn="ctr"/>
                      <a:r>
                        <a:rPr lang="en-GB" sz="1000" u="none" strike="noStrike" dirty="0">
                          <a:effectLst/>
                        </a:rPr>
                        <a:t>Model Name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Glasses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Genders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Reflections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Image_quality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Sensor_type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Epochs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Dropout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Convolutional Layers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Validation</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Test set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Loss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Accuracy</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302028">
                <a:tc>
                  <a:txBody>
                    <a:bodyPr/>
                    <a:lstStyle/>
                    <a:p>
                      <a:pPr algn="ctr" fontAlgn="b"/>
                      <a:r>
                        <a:rPr lang="en-GB" sz="900" u="none" strike="noStrike" dirty="0">
                          <a:effectLst/>
                        </a:rPr>
                        <a:t>img_15_0.25_3CL_0.2_24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982012863"/>
                  </a:ext>
                </a:extLst>
              </a:tr>
              <a:tr h="302028">
                <a:tc>
                  <a:txBody>
                    <a:bodyPr/>
                    <a:lstStyle/>
                    <a:p>
                      <a:pPr algn="ctr" fontAlgn="b"/>
                      <a:r>
                        <a:rPr lang="en-GB" sz="900" u="none" strike="noStrike" dirty="0">
                          <a:effectLst/>
                        </a:rPr>
                        <a:t>img_14_0.25_3CL_0.2_24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302028">
                <a:tc>
                  <a:txBody>
                    <a:bodyPr/>
                    <a:lstStyle/>
                    <a:p>
                      <a:pPr algn="ctr" fontAlgn="b"/>
                      <a:r>
                        <a:rPr lang="en-GB" sz="900" u="none" strike="noStrike" dirty="0">
                          <a:effectLst/>
                        </a:rPr>
                        <a:t>all_25_0.25_3CL_0.2_52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10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244321608"/>
                  </a:ext>
                </a:extLst>
              </a:tr>
              <a:tr h="302028">
                <a:tc>
                  <a:txBody>
                    <a:bodyPr/>
                    <a:lstStyle/>
                    <a:p>
                      <a:pPr algn="ctr" fontAlgn="b"/>
                      <a:r>
                        <a:rPr lang="en-GB" sz="900" u="none" strike="noStrike" dirty="0">
                          <a:effectLst/>
                        </a:rPr>
                        <a:t>all_25_0.25_3CL_0.2_24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0.048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4227714099"/>
                  </a:ext>
                </a:extLst>
              </a:tr>
              <a:tr h="302028">
                <a:tc>
                  <a:txBody>
                    <a:bodyPr/>
                    <a:lstStyle/>
                    <a:p>
                      <a:pPr algn="ctr" fontAlgn="b"/>
                      <a:r>
                        <a:rPr lang="en-GB" sz="900" u="none" strike="noStrike" dirty="0">
                          <a:effectLst/>
                        </a:rPr>
                        <a:t>all_14_0.25_3CL_0.2_24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0.97</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0.985</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158540725"/>
                  </a:ext>
                </a:extLst>
              </a:tr>
              <a:tr h="302028">
                <a:tc>
                  <a:txBody>
                    <a:bodyPr/>
                    <a:lstStyle/>
                    <a:p>
                      <a:pPr algn="ctr" fontAlgn="b"/>
                      <a:r>
                        <a:rPr lang="en-GB" sz="900" u="none" strike="noStrike" dirty="0">
                          <a:effectLst/>
                        </a:rPr>
                        <a:t>CEWDataset_img_25_0.25_3CL_0.2_24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0.001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0.19</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0.853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0.649</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184067690"/>
                  </a:ext>
                </a:extLst>
              </a:tr>
              <a:tr h="302028">
                <a:tc>
                  <a:txBody>
                    <a:bodyPr/>
                    <a:lstStyle/>
                    <a:p>
                      <a:pPr algn="ctr" fontAlgn="b"/>
                      <a:r>
                        <a:rPr lang="en-GB" sz="900" u="none" strike="noStrike" dirty="0">
                          <a:effectLst/>
                        </a:rPr>
                        <a:t>img,sensorType_12_0.25_3CL_0.2_24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0.987</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302028">
                <a:tc>
                  <a:txBody>
                    <a:bodyPr/>
                    <a:lstStyle/>
                    <a:p>
                      <a:pPr algn="ctr" fontAlgn="b"/>
                      <a:r>
                        <a:rPr lang="en-GB" sz="900" u="none" strike="noStrike" dirty="0">
                          <a:effectLst/>
                        </a:rPr>
                        <a:t>img,reflections,sensorType,glasses_14_0.25_3CL_0.2_24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302028">
                <a:tc>
                  <a:txBody>
                    <a:bodyPr/>
                    <a:lstStyle/>
                    <a:p>
                      <a:pPr algn="ctr" fontAlgn="b"/>
                      <a:r>
                        <a:rPr lang="en-GB" sz="900" u="none" strike="noStrike" dirty="0">
                          <a:effectLst/>
                        </a:rPr>
                        <a:t>all-glasses_14_0.25_3CL_0.2_24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0.989</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302028">
                <a:tc>
                  <a:txBody>
                    <a:bodyPr/>
                    <a:lstStyle/>
                    <a:p>
                      <a:pPr algn="ctr" fontAlgn="b"/>
                      <a:r>
                        <a:rPr lang="en-GB" sz="900" u="none" strike="noStrike" dirty="0">
                          <a:effectLst/>
                        </a:rPr>
                        <a:t>all-genders_14_0.25_3CL_0.2_24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pic>
        <p:nvPicPr>
          <p:cNvPr id="4" name="Picture 3" descr="A close up of a sign&#10;&#10;Description automatically generated">
            <a:extLst>
              <a:ext uri="{FF2B5EF4-FFF2-40B4-BE49-F238E27FC236}">
                <a16:creationId xmlns:a16="http://schemas.microsoft.com/office/drawing/2014/main" id="{B07B2F9E-D094-4E9F-83B7-0E47087FD4A5}"/>
              </a:ext>
            </a:extLst>
          </p:cNvPr>
          <p:cNvPicPr>
            <a:picLocks noChangeAspect="1"/>
          </p:cNvPicPr>
          <p:nvPr/>
        </p:nvPicPr>
        <p:blipFill>
          <a:blip r:embed="rId2"/>
          <a:stretch>
            <a:fillRect/>
          </a:stretch>
        </p:blipFill>
        <p:spPr>
          <a:xfrm>
            <a:off x="11222183" y="6134099"/>
            <a:ext cx="395188" cy="395188"/>
          </a:xfrm>
          <a:prstGeom prst="rect">
            <a:avLst/>
          </a:prstGeom>
        </p:spPr>
      </p:pic>
      <p:sp>
        <p:nvSpPr>
          <p:cNvPr id="7" name="TextBox 6">
            <a:extLst>
              <a:ext uri="{FF2B5EF4-FFF2-40B4-BE49-F238E27FC236}">
                <a16:creationId xmlns:a16="http://schemas.microsoft.com/office/drawing/2014/main" id="{04FA3BD7-8DC7-4F84-8E15-17C9220F76BA}"/>
              </a:ext>
            </a:extLst>
          </p:cNvPr>
          <p:cNvSpPr txBox="1"/>
          <p:nvPr/>
        </p:nvSpPr>
        <p:spPr>
          <a:xfrm>
            <a:off x="8506693" y="6172698"/>
            <a:ext cx="2715490" cy="307777"/>
          </a:xfrm>
          <a:prstGeom prst="rect">
            <a:avLst/>
          </a:prstGeom>
          <a:noFill/>
        </p:spPr>
        <p:txBody>
          <a:bodyPr wrap="square" rtlCol="0">
            <a:spAutoFit/>
          </a:bodyPr>
          <a:lstStyle/>
          <a:p>
            <a:r>
              <a:rPr lang="en-GB" sz="1400" dirty="0"/>
              <a:t>Sommario sperimentazioni.xlsx</a:t>
            </a:r>
          </a:p>
        </p:txBody>
      </p:sp>
      <p:sp>
        <p:nvSpPr>
          <p:cNvPr id="6" name="Titolo 1">
            <a:extLst>
              <a:ext uri="{FF2B5EF4-FFF2-40B4-BE49-F238E27FC236}">
                <a16:creationId xmlns:a16="http://schemas.microsoft.com/office/drawing/2014/main" id="{C7B8923B-D23D-4E47-8D85-235E070C3DEB}"/>
              </a:ext>
            </a:extLst>
          </p:cNvPr>
          <p:cNvSpPr>
            <a:spLocks noGrp="1"/>
          </p:cNvSpPr>
          <p:nvPr>
            <p:ph type="title"/>
          </p:nvPr>
        </p:nvSpPr>
        <p:spPr>
          <a:xfrm>
            <a:off x="579120" y="239077"/>
            <a:ext cx="10515600" cy="1325563"/>
          </a:xfrm>
        </p:spPr>
        <p:txBody>
          <a:bodyPr/>
          <a:lstStyle/>
          <a:p>
            <a:r>
              <a:rPr lang="it-IT" dirty="0"/>
              <a:t>Confronto tra modelli sperimentali creati</a:t>
            </a:r>
          </a:p>
        </p:txBody>
      </p:sp>
    </p:spTree>
    <p:extLst>
      <p:ext uri="{BB962C8B-B14F-4D97-AF65-F5344CB8AC3E}">
        <p14:creationId xmlns:p14="http://schemas.microsoft.com/office/powerpoint/2010/main" val="24116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503925" y="225077"/>
            <a:ext cx="5184149" cy="461665"/>
          </a:xfrm>
          <a:prstGeom prst="rect">
            <a:avLst/>
          </a:prstGeom>
          <a:noFill/>
        </p:spPr>
        <p:txBody>
          <a:bodyPr wrap="square">
            <a:spAutoFit/>
          </a:bodyPr>
          <a:lstStyle/>
          <a:p>
            <a:endParaRPr lang="it-IT" sz="2400" dirty="0"/>
          </a:p>
        </p:txBody>
      </p:sp>
      <p:graphicFrame>
        <p:nvGraphicFramePr>
          <p:cNvPr id="7" name="Table 6">
            <a:extLst>
              <a:ext uri="{FF2B5EF4-FFF2-40B4-BE49-F238E27FC236}">
                <a16:creationId xmlns:a16="http://schemas.microsoft.com/office/drawing/2014/main" id="{05FEB05A-D947-43E1-9922-7D4DB481A59F}"/>
              </a:ext>
            </a:extLst>
          </p:cNvPr>
          <p:cNvGraphicFramePr>
            <a:graphicFrameLocks noGrp="1"/>
          </p:cNvGraphicFramePr>
          <p:nvPr/>
        </p:nvGraphicFramePr>
        <p:xfrm>
          <a:off x="466438" y="950720"/>
          <a:ext cx="11259124" cy="5571102"/>
        </p:xfrm>
        <a:graphic>
          <a:graphicData uri="http://schemas.openxmlformats.org/drawingml/2006/table">
            <a:tbl>
              <a:tblPr firstRow="1" firstCol="1" bandRow="1">
                <a:tableStyleId>{5C22544A-7EE6-4342-B048-85BDC9FD1C3A}</a:tableStyleId>
              </a:tblPr>
              <a:tblGrid>
                <a:gridCol w="970500">
                  <a:extLst>
                    <a:ext uri="{9D8B030D-6E8A-4147-A177-3AD203B41FA5}">
                      <a16:colId xmlns:a16="http://schemas.microsoft.com/office/drawing/2014/main" val="1606708571"/>
                    </a:ext>
                  </a:extLst>
                </a:gridCol>
                <a:gridCol w="1186773">
                  <a:extLst>
                    <a:ext uri="{9D8B030D-6E8A-4147-A177-3AD203B41FA5}">
                      <a16:colId xmlns:a16="http://schemas.microsoft.com/office/drawing/2014/main" val="2986932322"/>
                    </a:ext>
                  </a:extLst>
                </a:gridCol>
                <a:gridCol w="991152">
                  <a:extLst>
                    <a:ext uri="{9D8B030D-6E8A-4147-A177-3AD203B41FA5}">
                      <a16:colId xmlns:a16="http://schemas.microsoft.com/office/drawing/2014/main" val="2033356871"/>
                    </a:ext>
                  </a:extLst>
                </a:gridCol>
                <a:gridCol w="991152">
                  <a:extLst>
                    <a:ext uri="{9D8B030D-6E8A-4147-A177-3AD203B41FA5}">
                      <a16:colId xmlns:a16="http://schemas.microsoft.com/office/drawing/2014/main" val="1561626145"/>
                    </a:ext>
                  </a:extLst>
                </a:gridCol>
                <a:gridCol w="1078094">
                  <a:extLst>
                    <a:ext uri="{9D8B030D-6E8A-4147-A177-3AD203B41FA5}">
                      <a16:colId xmlns:a16="http://schemas.microsoft.com/office/drawing/2014/main" val="3635055571"/>
                    </a:ext>
                  </a:extLst>
                </a:gridCol>
                <a:gridCol w="910655">
                  <a:extLst>
                    <a:ext uri="{9D8B030D-6E8A-4147-A177-3AD203B41FA5}">
                      <a16:colId xmlns:a16="http://schemas.microsoft.com/office/drawing/2014/main" val="2529142424"/>
                    </a:ext>
                  </a:extLst>
                </a:gridCol>
                <a:gridCol w="1182254">
                  <a:extLst>
                    <a:ext uri="{9D8B030D-6E8A-4147-A177-3AD203B41FA5}">
                      <a16:colId xmlns:a16="http://schemas.microsoft.com/office/drawing/2014/main" val="1767083147"/>
                    </a:ext>
                  </a:extLst>
                </a:gridCol>
                <a:gridCol w="1450019">
                  <a:extLst>
                    <a:ext uri="{9D8B030D-6E8A-4147-A177-3AD203B41FA5}">
                      <a16:colId xmlns:a16="http://schemas.microsoft.com/office/drawing/2014/main" val="1380769598"/>
                    </a:ext>
                  </a:extLst>
                </a:gridCol>
                <a:gridCol w="1079181">
                  <a:extLst>
                    <a:ext uri="{9D8B030D-6E8A-4147-A177-3AD203B41FA5}">
                      <a16:colId xmlns:a16="http://schemas.microsoft.com/office/drawing/2014/main" val="3012384659"/>
                    </a:ext>
                  </a:extLst>
                </a:gridCol>
                <a:gridCol w="495575">
                  <a:extLst>
                    <a:ext uri="{9D8B030D-6E8A-4147-A177-3AD203B41FA5}">
                      <a16:colId xmlns:a16="http://schemas.microsoft.com/office/drawing/2014/main" val="2389780195"/>
                    </a:ext>
                  </a:extLst>
                </a:gridCol>
                <a:gridCol w="923769">
                  <a:extLst>
                    <a:ext uri="{9D8B030D-6E8A-4147-A177-3AD203B41FA5}">
                      <a16:colId xmlns:a16="http://schemas.microsoft.com/office/drawing/2014/main" val="210238287"/>
                    </a:ext>
                  </a:extLst>
                </a:gridCol>
              </a:tblGrid>
              <a:tr h="539139">
                <a:tc>
                  <a:txBody>
                    <a:bodyPr/>
                    <a:lstStyle/>
                    <a:p>
                      <a:pPr algn="ctr"/>
                      <a:r>
                        <a:rPr lang="it-IT" sz="900" dirty="0">
                          <a:effectLst/>
                        </a:rPr>
                        <a:t>Autori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Tecnica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Accuracy</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Testing Data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Intrusivo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Scarsa illuminazione</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Tipo camera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Funziona con occhiali</a:t>
                      </a:r>
                      <a:endParaRPr lang="en-GB" sz="1000">
                        <a:effectLst/>
                      </a:endParaRPr>
                    </a:p>
                    <a:p>
                      <a:pPr algn="ctr"/>
                      <a:r>
                        <a:rPr lang="it-IT" sz="900">
                          <a:effectLst/>
                        </a:rPr>
                        <a:t>da vista/</a:t>
                      </a:r>
                      <a:endParaRPr lang="en-GB" sz="1000">
                        <a:effectLst/>
                      </a:endParaRPr>
                    </a:p>
                    <a:p>
                      <a:pPr algn="ctr"/>
                      <a:r>
                        <a:rPr lang="it-IT" sz="900">
                          <a:effectLst/>
                        </a:rPr>
                        <a:t>sole.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Funziona con</a:t>
                      </a:r>
                      <a:endParaRPr lang="en-GB" sz="1000" dirty="0">
                        <a:effectLst/>
                      </a:endParaRPr>
                    </a:p>
                    <a:p>
                      <a:pPr algn="ctr"/>
                      <a:r>
                        <a:rPr lang="it-IT" sz="900" dirty="0">
                          <a:effectLst/>
                        </a:rPr>
                        <a:t>faccia inclinata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Real time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Error</a:t>
                      </a:r>
                      <a:r>
                        <a:rPr lang="it-IT" sz="900" dirty="0">
                          <a:effectLst/>
                        </a:rPr>
                        <a:t> rate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2058512138"/>
                  </a:ext>
                </a:extLst>
              </a:tr>
              <a:tr h="628995">
                <a:tc>
                  <a:txBody>
                    <a:bodyPr/>
                    <a:lstStyle/>
                    <a:p>
                      <a:pPr algn="ctr"/>
                      <a:r>
                        <a:rPr lang="it-IT" sz="900" dirty="0" err="1">
                          <a:effectLst/>
                        </a:rPr>
                        <a:t>Mandeep</a:t>
                      </a:r>
                      <a:r>
                        <a:rPr lang="it-IT" sz="900" dirty="0">
                          <a:effectLst/>
                        </a:rPr>
                        <a:t> et al 2012. [4]</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Eye Blink Monitoring using Mean Sift Algorithm</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99.4%</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Webcam</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691880548"/>
                  </a:ext>
                </a:extLst>
              </a:tr>
              <a:tr h="449282">
                <a:tc>
                  <a:txBody>
                    <a:bodyPr/>
                    <a:lstStyle/>
                    <a:p>
                      <a:pPr algn="ctr"/>
                      <a:r>
                        <a:rPr lang="it-IT" sz="900">
                          <a:effectLst/>
                        </a:rPr>
                        <a:t>Salvatore, et al 2011.[3]</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FPGA </a:t>
                      </a:r>
                      <a:r>
                        <a:rPr lang="it-IT" sz="900" dirty="0" err="1">
                          <a:effectLst/>
                        </a:rPr>
                        <a:t>based</a:t>
                      </a:r>
                      <a:r>
                        <a:rPr lang="it-IT" sz="900" dirty="0">
                          <a:effectLst/>
                        </a:rPr>
                        <a:t> </a:t>
                      </a:r>
                      <a:r>
                        <a:rPr lang="it-IT" sz="900" dirty="0" err="1">
                          <a:effectLst/>
                        </a:rPr>
                        <a:t>prototyping</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IR CCD Camera </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3003506808"/>
                  </a:ext>
                </a:extLst>
              </a:tr>
              <a:tr h="808708">
                <a:tc>
                  <a:txBody>
                    <a:bodyPr/>
                    <a:lstStyle/>
                    <a:p>
                      <a:pPr algn="ctr"/>
                      <a:r>
                        <a:rPr lang="it-IT" sz="900">
                          <a:effectLst/>
                        </a:rPr>
                        <a:t>Flares, et al 2009.[2]</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Face and Eye monitoring based on neural networks &amp; visual information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95.6%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5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err="1">
                          <a:effectLst/>
                        </a:rPr>
                        <a:t>Monocular</a:t>
                      </a:r>
                      <a:r>
                        <a:rPr lang="it-IT" sz="900" dirty="0">
                          <a:effectLst/>
                        </a:rPr>
                        <a:t> Camera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4.4%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62823974"/>
                  </a:ext>
                </a:extLst>
              </a:tr>
              <a:tr h="628995">
                <a:tc>
                  <a:txBody>
                    <a:bodyPr/>
                    <a:lstStyle/>
                    <a:p>
                      <a:pPr algn="ctr"/>
                      <a:r>
                        <a:rPr lang="it-IT" sz="900">
                          <a:effectLst/>
                        </a:rPr>
                        <a:t>Chuang- Wen, et al 2013.[5]</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Computer Vision &amp; Machine Learning Algorithm</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83%</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12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Dual camera smartphone </a:t>
                      </a:r>
                      <a:endParaRPr lang="en-GB" sz="1000">
                        <a:effectLst/>
                      </a:endParaRPr>
                    </a:p>
                    <a:p>
                      <a:pPr algn="ctr"/>
                      <a:r>
                        <a:rPr lang="it-IT" sz="900">
                          <a:effectLst/>
                        </a:rPr>
                        <a:t> </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17%</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001827087"/>
                  </a:ext>
                </a:extLst>
              </a:tr>
              <a:tr h="628995">
                <a:tc>
                  <a:txBody>
                    <a:bodyPr/>
                    <a:lstStyle/>
                    <a:p>
                      <a:pPr algn="ctr"/>
                      <a:r>
                        <a:rPr lang="it-IT" sz="900">
                          <a:effectLst/>
                        </a:rPr>
                        <a:t>A.Sahayadhas. et al 2013.[6]</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Electroculogr am and vehicle based measures</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 </a:t>
                      </a:r>
                      <a:endParaRPr lang="en-GB" sz="1000">
                        <a:effectLst/>
                      </a:endParaRPr>
                    </a:p>
                    <a:p>
                      <a:pPr algn="ctr"/>
                      <a:r>
                        <a:rPr lang="it-IT" sz="900">
                          <a:effectLst/>
                        </a:rPr>
                        <a:t>15 video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00064376"/>
                  </a:ext>
                </a:extLst>
              </a:tr>
              <a:tr h="898566">
                <a:tc>
                  <a:txBody>
                    <a:bodyPr/>
                    <a:lstStyle/>
                    <a:p>
                      <a:pPr algn="ctr"/>
                      <a:r>
                        <a:rPr lang="it-IT" sz="900">
                          <a:effectLst/>
                        </a:rPr>
                        <a:t>A. Rahman, et al 2015.[7]</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Real Time Drowsiness Detection using Eye Blinks Monitoring</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94%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16MP webcam </a:t>
                      </a:r>
                      <a:endParaRPr lang="en-GB" sz="1000" dirty="0">
                        <a:effectLst/>
                      </a:endParaRPr>
                    </a:p>
                    <a:p>
                      <a:pPr algn="ctr"/>
                      <a:r>
                        <a:rPr lang="it-IT" sz="900" dirty="0">
                          <a:effectLst/>
                        </a:rPr>
                        <a:t>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949166396"/>
                  </a:ext>
                </a:extLst>
              </a:tr>
              <a:tr h="988422">
                <a:tc>
                  <a:txBody>
                    <a:bodyPr/>
                    <a:lstStyle/>
                    <a:p>
                      <a:pPr algn="ctr"/>
                      <a:r>
                        <a:rPr lang="it-IT" sz="900" dirty="0">
                          <a:effectLst/>
                        </a:rPr>
                        <a:t>Tecnica proposta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Real Time Drowsiness Detection using Convolutional Neural Network (CNN)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99%</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Circa 7000 immagini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7MP</a:t>
                      </a:r>
                      <a:endParaRPr lang="en-GB" sz="1000" dirty="0">
                        <a:effectLst/>
                      </a:endParaRPr>
                    </a:p>
                    <a:p>
                      <a:pPr algn="ctr"/>
                      <a:r>
                        <a:rPr lang="en-US" sz="900" dirty="0">
                          <a:effectLst/>
                        </a:rPr>
                        <a:t>Webcam,</a:t>
                      </a:r>
                      <a:endParaRPr lang="en-GB" sz="1000" dirty="0">
                        <a:effectLst/>
                      </a:endParaRPr>
                    </a:p>
                    <a:p>
                      <a:pPr algn="ctr"/>
                      <a:r>
                        <a:rPr lang="en-US" sz="900" dirty="0">
                          <a:effectLst/>
                        </a:rPr>
                        <a:t>5MP Infrared Camera.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Solo con occhiali da vista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654756458"/>
                  </a:ext>
                </a:extLst>
              </a:tr>
            </a:tbl>
          </a:graphicData>
        </a:graphic>
      </p:graphicFrame>
      <p:sp>
        <p:nvSpPr>
          <p:cNvPr id="4" name="Titolo 1">
            <a:extLst>
              <a:ext uri="{FF2B5EF4-FFF2-40B4-BE49-F238E27FC236}">
                <a16:creationId xmlns:a16="http://schemas.microsoft.com/office/drawing/2014/main" id="{E4E69634-11D2-E545-BE63-68FF11C2BF7C}"/>
              </a:ext>
            </a:extLst>
          </p:cNvPr>
          <p:cNvSpPr>
            <a:spLocks noGrp="1"/>
          </p:cNvSpPr>
          <p:nvPr>
            <p:ph type="title"/>
          </p:nvPr>
        </p:nvSpPr>
        <p:spPr>
          <a:xfrm>
            <a:off x="579120" y="-206873"/>
            <a:ext cx="10515600" cy="1325563"/>
          </a:xfrm>
        </p:spPr>
        <p:txBody>
          <a:bodyPr>
            <a:normAutofit/>
          </a:bodyPr>
          <a:lstStyle/>
          <a:p>
            <a:r>
              <a:rPr lang="it-IT" sz="4000" dirty="0"/>
              <a:t>Confronto con modelli in letteratura</a:t>
            </a:r>
          </a:p>
        </p:txBody>
      </p:sp>
    </p:spTree>
    <p:extLst>
      <p:ext uri="{BB962C8B-B14F-4D97-AF65-F5344CB8AC3E}">
        <p14:creationId xmlns:p14="http://schemas.microsoft.com/office/powerpoint/2010/main" val="63167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Demo</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53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F515856-2012-1542-8219-5026AED32906}"/>
              </a:ext>
            </a:extLst>
          </p:cNvPr>
          <p:cNvSpPr>
            <a:spLocks noGrp="1"/>
          </p:cNvSpPr>
          <p:nvPr>
            <p:ph type="title"/>
          </p:nvPr>
        </p:nvSpPr>
        <p:spPr>
          <a:xfrm>
            <a:off x="7150118" y="1190502"/>
            <a:ext cx="5130798" cy="2750419"/>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Video dimostrativo</a:t>
            </a:r>
          </a:p>
        </p:txBody>
      </p:sp>
      <p:sp>
        <p:nvSpPr>
          <p:cNvPr id="19"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Demo live.mp4" descr="Demo live.mp4">
            <a:hlinkClick r:id="" action="ppaction://media"/>
            <a:extLst>
              <a:ext uri="{FF2B5EF4-FFF2-40B4-BE49-F238E27FC236}">
                <a16:creationId xmlns:a16="http://schemas.microsoft.com/office/drawing/2014/main" id="{E4E75A48-3D46-A24A-B64C-B65286B356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569" r="17555"/>
          <a:stretch>
            <a:fillRect/>
          </a:stretch>
        </p:blipFill>
        <p:spPr>
          <a:xfrm>
            <a:off x="586326" y="698079"/>
            <a:ext cx="6299432" cy="5461841"/>
          </a:xfrm>
          <a:prstGeom prst="rect">
            <a:avLst/>
          </a:prstGeom>
          <a:ln>
            <a:solidFill>
              <a:schemeClr val="tx1"/>
            </a:solidFill>
          </a:ln>
        </p:spPr>
      </p:pic>
    </p:spTree>
    <p:extLst>
      <p:ext uri="{BB962C8B-B14F-4D97-AF65-F5344CB8AC3E}">
        <p14:creationId xmlns:p14="http://schemas.microsoft.com/office/powerpoint/2010/main" val="18365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c 3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91437" y="807169"/>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Rilevamento con buone condizioni di luce</a:t>
            </a:r>
            <a:endParaRPr lang="en-US" sz="6000" kern="1200" dirty="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magine 5" descr="Immagine che contiene monitor, fotografia, automobile, schermo&#10;&#10;Descrizione generata automaticamente">
            <a:extLst>
              <a:ext uri="{FF2B5EF4-FFF2-40B4-BE49-F238E27FC236}">
                <a16:creationId xmlns:a16="http://schemas.microsoft.com/office/drawing/2014/main" id="{F39AB8B3-123D-B846-86AA-1C5BF9B326BA}"/>
              </a:ext>
            </a:extLst>
          </p:cNvPr>
          <p:cNvPicPr>
            <a:picLocks noChangeAspect="1"/>
          </p:cNvPicPr>
          <p:nvPr/>
        </p:nvPicPr>
        <p:blipFill>
          <a:blip r:embed="rId2"/>
          <a:stretch>
            <a:fillRect/>
          </a:stretch>
        </p:blipFill>
        <p:spPr>
          <a:xfrm>
            <a:off x="6604059" y="951045"/>
            <a:ext cx="5219700" cy="4749800"/>
          </a:xfrm>
          <a:prstGeom prst="rect">
            <a:avLst/>
          </a:prstGeom>
        </p:spPr>
      </p:pic>
    </p:spTree>
    <p:extLst>
      <p:ext uri="{BB962C8B-B14F-4D97-AF65-F5344CB8AC3E}">
        <p14:creationId xmlns:p14="http://schemas.microsoft.com/office/powerpoint/2010/main" val="236290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04129-0CBE-6746-ABBF-ACE7E402DACB}"/>
              </a:ext>
            </a:extLst>
          </p:cNvPr>
          <p:cNvSpPr>
            <a:spLocks noGrp="1"/>
          </p:cNvSpPr>
          <p:nvPr>
            <p:ph type="title"/>
          </p:nvPr>
        </p:nvSpPr>
        <p:spPr/>
        <p:txBody>
          <a:bodyPr/>
          <a:lstStyle/>
          <a:p>
            <a:r>
              <a:rPr lang="it-IT" b="1"/>
              <a:t>Acquisizione con camera IR </a:t>
            </a:r>
            <a:endParaRPr lang="it-IT" dirty="0"/>
          </a:p>
        </p:txBody>
      </p:sp>
      <p:sp>
        <p:nvSpPr>
          <p:cNvPr id="5" name="CasellaDiTesto 4">
            <a:extLst>
              <a:ext uri="{FF2B5EF4-FFF2-40B4-BE49-F238E27FC236}">
                <a16:creationId xmlns:a16="http://schemas.microsoft.com/office/drawing/2014/main" id="{959C2C6B-6E4A-7142-BF16-50BAE44724D9}"/>
              </a:ext>
            </a:extLst>
          </p:cNvPr>
          <p:cNvSpPr txBox="1"/>
          <p:nvPr/>
        </p:nvSpPr>
        <p:spPr>
          <a:xfrm>
            <a:off x="12642214" y="1217065"/>
            <a:ext cx="115187" cy="369332"/>
          </a:xfrm>
          <a:prstGeom prst="rect">
            <a:avLst/>
          </a:prstGeom>
          <a:noFill/>
        </p:spPr>
        <p:txBody>
          <a:bodyPr wrap="square" rtlCol="0">
            <a:spAutoFit/>
          </a:bodyPr>
          <a:lstStyle/>
          <a:p>
            <a:r>
              <a:rPr lang="it-IT"/>
              <a:t> </a:t>
            </a:r>
            <a:endParaRPr lang="it-IT" dirty="0"/>
          </a:p>
        </p:txBody>
      </p:sp>
      <p:pic>
        <p:nvPicPr>
          <p:cNvPr id="8" name="Immagine 7" descr="Immagine che contiene persona, tenendo, fotografia, uomo&#10;&#10;Descrizione generata automaticamente">
            <a:extLst>
              <a:ext uri="{FF2B5EF4-FFF2-40B4-BE49-F238E27FC236}">
                <a16:creationId xmlns:a16="http://schemas.microsoft.com/office/drawing/2014/main" id="{6BDDE782-82B7-254E-A0E3-68EDC59A8BD8}"/>
              </a:ext>
            </a:extLst>
          </p:cNvPr>
          <p:cNvPicPr>
            <a:picLocks noChangeAspect="1"/>
          </p:cNvPicPr>
          <p:nvPr/>
        </p:nvPicPr>
        <p:blipFill>
          <a:blip r:embed="rId2"/>
          <a:stretch>
            <a:fillRect/>
          </a:stretch>
        </p:blipFill>
        <p:spPr>
          <a:xfrm>
            <a:off x="562477" y="1401731"/>
            <a:ext cx="4991100" cy="4394200"/>
          </a:xfrm>
          <a:prstGeom prst="rect">
            <a:avLst/>
          </a:prstGeom>
        </p:spPr>
      </p:pic>
      <p:pic>
        <p:nvPicPr>
          <p:cNvPr id="4" name="Immagine 3" descr="Immagine che contiene fotografia, tenendo, schermo, monitor&#10;&#10;Descrizione generata automaticamente">
            <a:extLst>
              <a:ext uri="{FF2B5EF4-FFF2-40B4-BE49-F238E27FC236}">
                <a16:creationId xmlns:a16="http://schemas.microsoft.com/office/drawing/2014/main" id="{63554532-CE2D-0F49-9BD1-0A2202FB2098}"/>
              </a:ext>
            </a:extLst>
          </p:cNvPr>
          <p:cNvPicPr>
            <a:picLocks noChangeAspect="1"/>
          </p:cNvPicPr>
          <p:nvPr/>
        </p:nvPicPr>
        <p:blipFill>
          <a:blip r:embed="rId3"/>
          <a:stretch>
            <a:fillRect/>
          </a:stretch>
        </p:blipFill>
        <p:spPr>
          <a:xfrm>
            <a:off x="6638425" y="1401731"/>
            <a:ext cx="4889500" cy="4394200"/>
          </a:xfrm>
          <a:prstGeom prst="rect">
            <a:avLst/>
          </a:prstGeom>
        </p:spPr>
      </p:pic>
    </p:spTree>
    <p:extLst>
      <p:ext uri="{BB962C8B-B14F-4D97-AF65-F5344CB8AC3E}">
        <p14:creationId xmlns:p14="http://schemas.microsoft.com/office/powerpoint/2010/main" val="2676400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1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1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02122" y="390715"/>
            <a:ext cx="3797683" cy="834383"/>
          </a:xfrm>
        </p:spPr>
        <p:txBody>
          <a:bodyPr vert="horz" lIns="91440" tIns="45720" rIns="91440" bIns="45720" rtlCol="0" anchor="b">
            <a:normAutofit/>
          </a:bodyPr>
          <a:lstStyle/>
          <a:p>
            <a:r>
              <a:rPr lang="en-US" sz="5400" dirty="0"/>
              <a:t>Impostazioni</a:t>
            </a:r>
            <a:endParaRPr lang="en-US" sz="5400" kern="1200" dirty="0">
              <a:solidFill>
                <a:schemeClr val="tx1"/>
              </a:solidFill>
              <a:latin typeface="+mj-lt"/>
              <a:ea typeface="+mj-ea"/>
              <a:cs typeface="+mj-cs"/>
            </a:endParaRPr>
          </a:p>
        </p:txBody>
      </p:sp>
      <p:sp>
        <p:nvSpPr>
          <p:cNvPr id="31" name="Rectangle 1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descr="Immagine che contiene screenshot&#10;&#10;Descrizione generata automaticamente">
            <a:extLst>
              <a:ext uri="{FF2B5EF4-FFF2-40B4-BE49-F238E27FC236}">
                <a16:creationId xmlns:a16="http://schemas.microsoft.com/office/drawing/2014/main" id="{131A1E03-BAD8-394D-BD59-DA30E6D6DB2C}"/>
              </a:ext>
            </a:extLst>
          </p:cNvPr>
          <p:cNvPicPr>
            <a:picLocks noChangeAspect="1"/>
          </p:cNvPicPr>
          <p:nvPr/>
        </p:nvPicPr>
        <p:blipFill>
          <a:blip r:embed="rId2"/>
          <a:stretch>
            <a:fillRect/>
          </a:stretch>
        </p:blipFill>
        <p:spPr>
          <a:xfrm>
            <a:off x="5088835" y="1293509"/>
            <a:ext cx="6766117" cy="4463757"/>
          </a:xfrm>
          <a:prstGeom prst="rect">
            <a:avLst/>
          </a:prstGeom>
        </p:spPr>
      </p:pic>
      <p:grpSp>
        <p:nvGrpSpPr>
          <p:cNvPr id="34" name="Gruppo 33">
            <a:extLst>
              <a:ext uri="{FF2B5EF4-FFF2-40B4-BE49-F238E27FC236}">
                <a16:creationId xmlns:a16="http://schemas.microsoft.com/office/drawing/2014/main" id="{AA4E8197-7D51-E248-B95F-1431A841B574}"/>
              </a:ext>
            </a:extLst>
          </p:cNvPr>
          <p:cNvGrpSpPr/>
          <p:nvPr/>
        </p:nvGrpSpPr>
        <p:grpSpPr>
          <a:xfrm>
            <a:off x="1755829" y="2846405"/>
            <a:ext cx="4257264" cy="688531"/>
            <a:chOff x="3080238" y="1634333"/>
            <a:chExt cx="4257264" cy="688531"/>
          </a:xfrm>
        </p:grpSpPr>
        <p:cxnSp>
          <p:nvCxnSpPr>
            <p:cNvPr id="35" name="Connettore 2 34">
              <a:extLst>
                <a:ext uri="{FF2B5EF4-FFF2-40B4-BE49-F238E27FC236}">
                  <a16:creationId xmlns:a16="http://schemas.microsoft.com/office/drawing/2014/main" id="{2E0CF7AD-54A7-B049-ABCD-9552F73532E0}"/>
                </a:ext>
              </a:extLst>
            </p:cNvPr>
            <p:cNvCxnSpPr>
              <a:cxnSpLocks/>
            </p:cNvCxnSpPr>
            <p:nvPr/>
          </p:nvCxnSpPr>
          <p:spPr>
            <a:xfrm flipH="1" flipV="1">
              <a:off x="5858107" y="2036956"/>
              <a:ext cx="1479395" cy="2859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6" name="CasellaDiTesto 35">
              <a:extLst>
                <a:ext uri="{FF2B5EF4-FFF2-40B4-BE49-F238E27FC236}">
                  <a16:creationId xmlns:a16="http://schemas.microsoft.com/office/drawing/2014/main" id="{3C3EBDE1-80A5-1E47-8735-91F97A19380F}"/>
                </a:ext>
              </a:extLst>
            </p:cNvPr>
            <p:cNvSpPr txBox="1"/>
            <p:nvPr/>
          </p:nvSpPr>
          <p:spPr>
            <a:xfrm>
              <a:off x="3080238" y="1634333"/>
              <a:ext cx="3517566" cy="584775"/>
            </a:xfrm>
            <a:prstGeom prst="rect">
              <a:avLst/>
            </a:prstGeom>
            <a:noFill/>
          </p:spPr>
          <p:txBody>
            <a:bodyPr wrap="none" rtlCol="0">
              <a:spAutoFit/>
            </a:bodyPr>
            <a:lstStyle/>
            <a:p>
              <a:r>
                <a:rPr lang="it-IT" sz="1600" dirty="0"/>
                <a:t>Possibilità di aumentare o diminuire</a:t>
              </a:r>
            </a:p>
            <a:p>
              <a:r>
                <a:rPr lang="it-IT" sz="1600" dirty="0"/>
                <a:t>la soglia di riconoscimento.</a:t>
              </a:r>
            </a:p>
          </p:txBody>
        </p:sp>
      </p:grpSp>
    </p:spTree>
    <p:extLst>
      <p:ext uri="{BB962C8B-B14F-4D97-AF65-F5344CB8AC3E}">
        <p14:creationId xmlns:p14="http://schemas.microsoft.com/office/powerpoint/2010/main" val="42019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Conclusioni</a:t>
            </a:r>
            <a:endParaRPr lang="en-US" sz="60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8990D-9635-FE44-ABE5-2EDE0D1659A0}"/>
              </a:ext>
            </a:extLst>
          </p:cNvPr>
          <p:cNvSpPr>
            <a:spLocks noGrp="1"/>
          </p:cNvSpPr>
          <p:nvPr>
            <p:ph type="title"/>
          </p:nvPr>
        </p:nvSpPr>
        <p:spPr/>
        <p:txBody>
          <a:bodyPr/>
          <a:lstStyle/>
          <a:p>
            <a:r>
              <a:rPr lang="it-IT" dirty="0"/>
              <a:t>Conclusioni</a:t>
            </a:r>
          </a:p>
        </p:txBody>
      </p:sp>
      <p:sp>
        <p:nvSpPr>
          <p:cNvPr id="3" name="TextBox 2">
            <a:extLst>
              <a:ext uri="{FF2B5EF4-FFF2-40B4-BE49-F238E27FC236}">
                <a16:creationId xmlns:a16="http://schemas.microsoft.com/office/drawing/2014/main" id="{7B672B15-5E96-4EE5-963B-7579D9A1E9DB}"/>
              </a:ext>
            </a:extLst>
          </p:cNvPr>
          <p:cNvSpPr txBox="1"/>
          <p:nvPr/>
        </p:nvSpPr>
        <p:spPr>
          <a:xfrm>
            <a:off x="838200" y="2189018"/>
            <a:ext cx="5784273" cy="369332"/>
          </a:xfrm>
          <a:prstGeom prst="rect">
            <a:avLst/>
          </a:prstGeom>
          <a:noFill/>
        </p:spPr>
        <p:txBody>
          <a:bodyPr wrap="square" rtlCol="0">
            <a:spAutoFit/>
          </a:bodyPr>
          <a:lstStyle/>
          <a:p>
            <a:r>
              <a:rPr lang="it-IT" dirty="0"/>
              <a:t>S</a:t>
            </a:r>
            <a:r>
              <a:rPr lang="it-IT" dirty="0">
                <a:effectLst/>
              </a:rPr>
              <a:t>oluzione proposta risulta essere </a:t>
            </a:r>
            <a:r>
              <a:rPr lang="it-IT" dirty="0"/>
              <a:t>robusta e accurata:</a:t>
            </a:r>
            <a:endParaRPr lang="en-GB" dirty="0"/>
          </a:p>
        </p:txBody>
      </p:sp>
      <p:sp>
        <p:nvSpPr>
          <p:cNvPr id="5" name="TextBox 4">
            <a:extLst>
              <a:ext uri="{FF2B5EF4-FFF2-40B4-BE49-F238E27FC236}">
                <a16:creationId xmlns:a16="http://schemas.microsoft.com/office/drawing/2014/main" id="{787C8873-2731-445D-936B-CFF0A57CACAF}"/>
              </a:ext>
            </a:extLst>
          </p:cNvPr>
          <p:cNvSpPr txBox="1"/>
          <p:nvPr/>
        </p:nvSpPr>
        <p:spPr>
          <a:xfrm>
            <a:off x="1602510" y="3061977"/>
            <a:ext cx="3403601" cy="369332"/>
          </a:xfrm>
          <a:prstGeom prst="rect">
            <a:avLst/>
          </a:prstGeom>
          <a:noFill/>
        </p:spPr>
        <p:txBody>
          <a:bodyPr wrap="square" rtlCol="0">
            <a:spAutoFit/>
          </a:bodyPr>
          <a:lstStyle/>
          <a:p>
            <a:pPr marL="285750" indent="-285750">
              <a:buFont typeface="Arial" panose="020B0604020202020204" pitchFamily="34" charset="0"/>
              <a:buChar char="•"/>
            </a:pPr>
            <a:r>
              <a:rPr lang="it-IT" dirty="0"/>
              <a:t>Condizioni di luce variabile</a:t>
            </a:r>
            <a:endParaRPr lang="en-GB" dirty="0"/>
          </a:p>
        </p:txBody>
      </p:sp>
      <p:sp>
        <p:nvSpPr>
          <p:cNvPr id="7" name="TextBox 6">
            <a:extLst>
              <a:ext uri="{FF2B5EF4-FFF2-40B4-BE49-F238E27FC236}">
                <a16:creationId xmlns:a16="http://schemas.microsoft.com/office/drawing/2014/main" id="{C8F4D2C3-86AD-40F1-97D8-8DB6718D2FAF}"/>
              </a:ext>
            </a:extLst>
          </p:cNvPr>
          <p:cNvSpPr txBox="1"/>
          <p:nvPr/>
        </p:nvSpPr>
        <p:spPr>
          <a:xfrm>
            <a:off x="1602510" y="3805289"/>
            <a:ext cx="2872510" cy="369332"/>
          </a:xfrm>
          <a:prstGeom prst="rect">
            <a:avLst/>
          </a:prstGeom>
          <a:noFill/>
        </p:spPr>
        <p:txBody>
          <a:bodyPr wrap="square" rtlCol="0">
            <a:spAutoFit/>
          </a:bodyPr>
          <a:lstStyle/>
          <a:p>
            <a:pPr marL="285750" indent="-285750">
              <a:buFont typeface="Arial" panose="020B0604020202020204" pitchFamily="34" charset="0"/>
              <a:buChar char="•"/>
            </a:pPr>
            <a:r>
              <a:rPr lang="it-IT" dirty="0"/>
              <a:t>Orientamento del viso</a:t>
            </a:r>
            <a:endParaRPr lang="en-GB" dirty="0"/>
          </a:p>
        </p:txBody>
      </p:sp>
      <p:sp>
        <p:nvSpPr>
          <p:cNvPr id="9" name="TextBox 8">
            <a:extLst>
              <a:ext uri="{FF2B5EF4-FFF2-40B4-BE49-F238E27FC236}">
                <a16:creationId xmlns:a16="http://schemas.microsoft.com/office/drawing/2014/main" id="{89441992-611C-4D22-80B3-686569E9467A}"/>
              </a:ext>
            </a:extLst>
          </p:cNvPr>
          <p:cNvSpPr txBox="1"/>
          <p:nvPr/>
        </p:nvSpPr>
        <p:spPr>
          <a:xfrm>
            <a:off x="1602510" y="4548602"/>
            <a:ext cx="4207164" cy="369332"/>
          </a:xfrm>
          <a:prstGeom prst="rect">
            <a:avLst/>
          </a:prstGeom>
          <a:noFill/>
        </p:spPr>
        <p:txBody>
          <a:bodyPr wrap="square" rtlCol="0">
            <a:spAutoFit/>
          </a:bodyPr>
          <a:lstStyle/>
          <a:p>
            <a:pPr marL="285750" indent="-285750">
              <a:buFont typeface="Arial" panose="020B0604020202020204" pitchFamily="34" charset="0"/>
              <a:buChar char="•"/>
            </a:pPr>
            <a:r>
              <a:rPr lang="it-IT" dirty="0"/>
              <a:t>Variazioni di illuminazione esterna</a:t>
            </a:r>
            <a:endParaRPr lang="en-GB" dirty="0"/>
          </a:p>
        </p:txBody>
      </p:sp>
      <p:graphicFrame>
        <p:nvGraphicFramePr>
          <p:cNvPr id="10" name="Table 10">
            <a:extLst>
              <a:ext uri="{FF2B5EF4-FFF2-40B4-BE49-F238E27FC236}">
                <a16:creationId xmlns:a16="http://schemas.microsoft.com/office/drawing/2014/main" id="{F9C91A6A-6570-4733-92D6-B7AD0BADA594}"/>
              </a:ext>
            </a:extLst>
          </p:cNvPr>
          <p:cNvGraphicFramePr>
            <a:graphicFrameLocks noGrp="1"/>
          </p:cNvGraphicFramePr>
          <p:nvPr/>
        </p:nvGraphicFramePr>
        <p:xfrm>
          <a:off x="7813965" y="2890889"/>
          <a:ext cx="3643744" cy="1828800"/>
        </p:xfrm>
        <a:graphic>
          <a:graphicData uri="http://schemas.openxmlformats.org/drawingml/2006/table">
            <a:tbl>
              <a:tblPr firstCol="1" bandRow="1">
                <a:tableStyleId>{5C22544A-7EE6-4342-B048-85BDC9FD1C3A}</a:tableStyleId>
              </a:tblPr>
              <a:tblGrid>
                <a:gridCol w="1821872">
                  <a:extLst>
                    <a:ext uri="{9D8B030D-6E8A-4147-A177-3AD203B41FA5}">
                      <a16:colId xmlns:a16="http://schemas.microsoft.com/office/drawing/2014/main" val="1912898266"/>
                    </a:ext>
                  </a:extLst>
                </a:gridCol>
                <a:gridCol w="1821872">
                  <a:extLst>
                    <a:ext uri="{9D8B030D-6E8A-4147-A177-3AD203B41FA5}">
                      <a16:colId xmlns:a16="http://schemas.microsoft.com/office/drawing/2014/main" val="3119052609"/>
                    </a:ext>
                  </a:extLst>
                </a:gridCol>
              </a:tblGrid>
              <a:tr h="297325">
                <a:tc>
                  <a:txBody>
                    <a:bodyPr/>
                    <a:lstStyle/>
                    <a:p>
                      <a:pPr algn="ctr"/>
                      <a:r>
                        <a:rPr lang="it-IT" dirty="0" err="1"/>
                        <a:t>Accuracy</a:t>
                      </a:r>
                      <a:endParaRPr lang="it-IT"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903947653"/>
                  </a:ext>
                </a:extLst>
              </a:tr>
              <a:tr h="297325">
                <a:tc>
                  <a:txBody>
                    <a:bodyPr/>
                    <a:lstStyle/>
                    <a:p>
                      <a:pPr algn="ctr"/>
                      <a:endParaRPr lang="en-GB" dirty="0"/>
                    </a:p>
                  </a:txBody>
                  <a:tcPr anchor="ctr">
                    <a:solidFill>
                      <a:schemeClr val="bg1"/>
                    </a:solidFill>
                  </a:tcPr>
                </a:tc>
                <a:tc>
                  <a:txBody>
                    <a:bodyPr/>
                    <a:lstStyle/>
                    <a:p>
                      <a:pPr algn="ctr"/>
                      <a:endParaRPr lang="en-GB" dirty="0"/>
                    </a:p>
                  </a:txBody>
                  <a:tcPr anchor="ctr">
                    <a:solidFill>
                      <a:schemeClr val="bg1"/>
                    </a:solidFill>
                  </a:tcPr>
                </a:tc>
                <a:extLst>
                  <a:ext uri="{0D108BD9-81ED-4DB2-BD59-A6C34878D82A}">
                    <a16:rowId xmlns:a16="http://schemas.microsoft.com/office/drawing/2014/main" val="1809049741"/>
                  </a:ext>
                </a:extLst>
              </a:tr>
              <a:tr h="297325">
                <a:tc>
                  <a:txBody>
                    <a:bodyPr/>
                    <a:lstStyle/>
                    <a:p>
                      <a:pPr algn="ctr"/>
                      <a:r>
                        <a:rPr lang="it-IT" dirty="0"/>
                        <a:t>Precision</a:t>
                      </a:r>
                      <a:endParaRPr lang="en-GB" dirty="0"/>
                    </a:p>
                  </a:txBody>
                  <a:tcPr anchor="ctr"/>
                </a:tc>
                <a:tc>
                  <a:txBody>
                    <a:bodyPr/>
                    <a:lstStyle/>
                    <a:p>
                      <a:pPr algn="ctr"/>
                      <a:r>
                        <a:rPr lang="it-IT" dirty="0"/>
                        <a:t>0.983</a:t>
                      </a:r>
                      <a:endParaRPr lang="en-GB" dirty="0"/>
                    </a:p>
                  </a:txBody>
                  <a:tcPr anchor="ctr"/>
                </a:tc>
                <a:extLst>
                  <a:ext uri="{0D108BD9-81ED-4DB2-BD59-A6C34878D82A}">
                    <a16:rowId xmlns:a16="http://schemas.microsoft.com/office/drawing/2014/main" val="1188760993"/>
                  </a:ext>
                </a:extLst>
              </a:tr>
              <a:tr h="297325">
                <a:tc>
                  <a:txBody>
                    <a:bodyPr/>
                    <a:lstStyle/>
                    <a:p>
                      <a:pPr algn="ctr"/>
                      <a:r>
                        <a:rPr lang="it-IT" dirty="0"/>
                        <a:t>Recall</a:t>
                      </a:r>
                      <a:endParaRPr lang="en-GB" dirty="0"/>
                    </a:p>
                  </a:txBody>
                  <a:tcPr anchor="ctr"/>
                </a:tc>
                <a:tc>
                  <a:txBody>
                    <a:bodyPr/>
                    <a:lstStyle/>
                    <a:p>
                      <a:pPr algn="ctr"/>
                      <a:r>
                        <a:rPr lang="it-IT" dirty="0"/>
                        <a:t>0.989</a:t>
                      </a:r>
                      <a:endParaRPr lang="en-GB" dirty="0"/>
                    </a:p>
                  </a:txBody>
                  <a:tcPr anchor="ctr"/>
                </a:tc>
                <a:extLst>
                  <a:ext uri="{0D108BD9-81ED-4DB2-BD59-A6C34878D82A}">
                    <a16:rowId xmlns:a16="http://schemas.microsoft.com/office/drawing/2014/main" val="1971202315"/>
                  </a:ext>
                </a:extLst>
              </a:tr>
              <a:tr h="297325">
                <a:tc>
                  <a:txBody>
                    <a:bodyPr/>
                    <a:lstStyle/>
                    <a:p>
                      <a:pPr algn="ctr"/>
                      <a:r>
                        <a:rPr lang="it-IT" dirty="0"/>
                        <a:t>F1-score</a:t>
                      </a:r>
                      <a:endParaRPr lang="en-GB"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58565936"/>
                  </a:ext>
                </a:extLst>
              </a:tr>
            </a:tbl>
          </a:graphicData>
        </a:graphic>
      </p:graphicFrame>
    </p:spTree>
    <p:extLst>
      <p:ext uri="{BB962C8B-B14F-4D97-AF65-F5344CB8AC3E}">
        <p14:creationId xmlns:p14="http://schemas.microsoft.com/office/powerpoint/2010/main" val="65868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59C0-7F21-4E1C-894B-9E4E53C48741}"/>
              </a:ext>
            </a:extLst>
          </p:cNvPr>
          <p:cNvSpPr>
            <a:spLocks noGrp="1"/>
          </p:cNvSpPr>
          <p:nvPr>
            <p:ph type="title"/>
          </p:nvPr>
        </p:nvSpPr>
        <p:spPr/>
        <p:txBody>
          <a:bodyPr/>
          <a:lstStyle/>
          <a:p>
            <a:r>
              <a:rPr lang="it-IT" dirty="0"/>
              <a:t>Sviluppi futuri</a:t>
            </a:r>
            <a:endParaRPr lang="en-GB" dirty="0"/>
          </a:p>
        </p:txBody>
      </p:sp>
      <p:sp>
        <p:nvSpPr>
          <p:cNvPr id="4" name="Plus Sign 3">
            <a:extLst>
              <a:ext uri="{FF2B5EF4-FFF2-40B4-BE49-F238E27FC236}">
                <a16:creationId xmlns:a16="http://schemas.microsoft.com/office/drawing/2014/main" id="{0ECEA6A7-93C4-4D17-A260-66B8F3AA9381}"/>
              </a:ext>
            </a:extLst>
          </p:cNvPr>
          <p:cNvSpPr/>
          <p:nvPr/>
        </p:nvSpPr>
        <p:spPr>
          <a:xfrm>
            <a:off x="838200" y="2124364"/>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874841-E039-4EB0-BBD8-3ADB7C420029}"/>
              </a:ext>
            </a:extLst>
          </p:cNvPr>
          <p:cNvSpPr txBox="1"/>
          <p:nvPr/>
        </p:nvSpPr>
        <p:spPr>
          <a:xfrm>
            <a:off x="1634837" y="2209698"/>
            <a:ext cx="7121236" cy="369332"/>
          </a:xfrm>
          <a:prstGeom prst="rect">
            <a:avLst/>
          </a:prstGeom>
          <a:noFill/>
        </p:spPr>
        <p:txBody>
          <a:bodyPr wrap="square" rtlCol="0">
            <a:spAutoFit/>
          </a:bodyPr>
          <a:lstStyle/>
          <a:p>
            <a:r>
              <a:rPr lang="it-IT" dirty="0"/>
              <a:t>Includere espressioni del viso e segni fisiologici dell’utente </a:t>
            </a:r>
            <a:endParaRPr lang="en-GB" dirty="0"/>
          </a:p>
        </p:txBody>
      </p:sp>
      <p:grpSp>
        <p:nvGrpSpPr>
          <p:cNvPr id="14" name="Group 13">
            <a:extLst>
              <a:ext uri="{FF2B5EF4-FFF2-40B4-BE49-F238E27FC236}">
                <a16:creationId xmlns:a16="http://schemas.microsoft.com/office/drawing/2014/main" id="{860D7AA1-0869-4B8E-8994-AACE6D28BC3A}"/>
              </a:ext>
            </a:extLst>
          </p:cNvPr>
          <p:cNvGrpSpPr/>
          <p:nvPr/>
        </p:nvGrpSpPr>
        <p:grpSpPr>
          <a:xfrm>
            <a:off x="8429819" y="1690688"/>
            <a:ext cx="3324210" cy="1232191"/>
            <a:chOff x="8391466" y="1224364"/>
            <a:chExt cx="3324210" cy="1232191"/>
          </a:xfrm>
        </p:grpSpPr>
        <p:sp>
          <p:nvSpPr>
            <p:cNvPr id="7" name="TextBox 6">
              <a:extLst>
                <a:ext uri="{FF2B5EF4-FFF2-40B4-BE49-F238E27FC236}">
                  <a16:creationId xmlns:a16="http://schemas.microsoft.com/office/drawing/2014/main" id="{AA069D58-382A-4A46-9C5A-64D3F92095A6}"/>
                </a:ext>
              </a:extLst>
            </p:cNvPr>
            <p:cNvSpPr txBox="1"/>
            <p:nvPr/>
          </p:nvSpPr>
          <p:spPr>
            <a:xfrm>
              <a:off x="10091924" y="2179556"/>
              <a:ext cx="1623752" cy="276999"/>
            </a:xfrm>
            <a:prstGeom prst="rect">
              <a:avLst/>
            </a:prstGeom>
            <a:noFill/>
          </p:spPr>
          <p:txBody>
            <a:bodyPr wrap="square" rtlCol="0">
              <a:spAutoFit/>
            </a:bodyPr>
            <a:lstStyle/>
            <a:p>
              <a:r>
                <a:rPr lang="it-IT" sz="1200" dirty="0"/>
                <a:t>Pressione sanguigna</a:t>
              </a:r>
              <a:endParaRPr lang="en-GB" sz="1200" dirty="0"/>
            </a:p>
          </p:txBody>
        </p:sp>
        <p:sp>
          <p:nvSpPr>
            <p:cNvPr id="9" name="TextBox 8">
              <a:extLst>
                <a:ext uri="{FF2B5EF4-FFF2-40B4-BE49-F238E27FC236}">
                  <a16:creationId xmlns:a16="http://schemas.microsoft.com/office/drawing/2014/main" id="{CE0BAFF3-210E-4CCD-AF04-FA505002D23E}"/>
                </a:ext>
              </a:extLst>
            </p:cNvPr>
            <p:cNvSpPr txBox="1"/>
            <p:nvPr/>
          </p:nvSpPr>
          <p:spPr>
            <a:xfrm>
              <a:off x="8391466" y="2179556"/>
              <a:ext cx="1542011" cy="276999"/>
            </a:xfrm>
            <a:prstGeom prst="rect">
              <a:avLst/>
            </a:prstGeom>
            <a:noFill/>
          </p:spPr>
          <p:txBody>
            <a:bodyPr wrap="square" rtlCol="0">
              <a:spAutoFit/>
            </a:bodyPr>
            <a:lstStyle/>
            <a:p>
              <a:r>
                <a:rPr lang="it-IT" sz="1200" dirty="0"/>
                <a:t>Frequenza cardiaca</a:t>
              </a:r>
              <a:endParaRPr lang="en-GB" sz="1200" dirty="0"/>
            </a:p>
          </p:txBody>
        </p:sp>
        <p:pic>
          <p:nvPicPr>
            <p:cNvPr id="11" name="Picture 10" descr="A close up of a logo&#10;&#10;Description automatically generated">
              <a:extLst>
                <a:ext uri="{FF2B5EF4-FFF2-40B4-BE49-F238E27FC236}">
                  <a16:creationId xmlns:a16="http://schemas.microsoft.com/office/drawing/2014/main" id="{B40EE8C9-60A4-40DF-868A-70CCAD626E0F}"/>
                </a:ext>
              </a:extLst>
            </p:cNvPr>
            <p:cNvPicPr>
              <a:picLocks noChangeAspect="1"/>
            </p:cNvPicPr>
            <p:nvPr/>
          </p:nvPicPr>
          <p:blipFill rotWithShape="1">
            <a:blip r:embed="rId2"/>
            <a:srcRect t="21671" b="13315"/>
            <a:stretch/>
          </p:blipFill>
          <p:spPr>
            <a:xfrm>
              <a:off x="8712472" y="1539239"/>
              <a:ext cx="900000" cy="585125"/>
            </a:xfrm>
            <a:prstGeom prst="rect">
              <a:avLst/>
            </a:prstGeom>
          </p:spPr>
        </p:pic>
        <p:pic>
          <p:nvPicPr>
            <p:cNvPr id="13" name="Picture 12" descr="A close up of a sign&#10;&#10;Description automatically generated">
              <a:extLst>
                <a:ext uri="{FF2B5EF4-FFF2-40B4-BE49-F238E27FC236}">
                  <a16:creationId xmlns:a16="http://schemas.microsoft.com/office/drawing/2014/main" id="{6FFBB9DA-B4CC-456B-8C1C-D48B66D4610A}"/>
                </a:ext>
              </a:extLst>
            </p:cNvPr>
            <p:cNvPicPr>
              <a:picLocks noChangeAspect="1"/>
            </p:cNvPicPr>
            <p:nvPr/>
          </p:nvPicPr>
          <p:blipFill>
            <a:blip r:embed="rId3"/>
            <a:stretch>
              <a:fillRect/>
            </a:stretch>
          </p:blipFill>
          <p:spPr>
            <a:xfrm>
              <a:off x="10453800" y="1224364"/>
              <a:ext cx="900000" cy="900000"/>
            </a:xfrm>
            <a:prstGeom prst="rect">
              <a:avLst/>
            </a:prstGeom>
          </p:spPr>
        </p:pic>
      </p:grpSp>
      <p:sp>
        <p:nvSpPr>
          <p:cNvPr id="16" name="Plus Sign 15">
            <a:extLst>
              <a:ext uri="{FF2B5EF4-FFF2-40B4-BE49-F238E27FC236}">
                <a16:creationId xmlns:a16="http://schemas.microsoft.com/office/drawing/2014/main" id="{574C2FD1-E2DB-4C7F-880A-5CA871EE9DF2}"/>
              </a:ext>
            </a:extLst>
          </p:cNvPr>
          <p:cNvSpPr/>
          <p:nvPr/>
        </p:nvSpPr>
        <p:spPr>
          <a:xfrm>
            <a:off x="838200" y="3923637"/>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3C36E48-BA8D-4254-8520-6638860B91E6}"/>
              </a:ext>
            </a:extLst>
          </p:cNvPr>
          <p:cNvSpPr txBox="1"/>
          <p:nvPr/>
        </p:nvSpPr>
        <p:spPr>
          <a:xfrm>
            <a:off x="1629589" y="4008971"/>
            <a:ext cx="7121236" cy="369332"/>
          </a:xfrm>
          <a:prstGeom prst="rect">
            <a:avLst/>
          </a:prstGeom>
          <a:noFill/>
        </p:spPr>
        <p:txBody>
          <a:bodyPr wrap="square" rtlCol="0">
            <a:spAutoFit/>
          </a:bodyPr>
          <a:lstStyle/>
          <a:p>
            <a:r>
              <a:rPr lang="it-IT" dirty="0"/>
              <a:t>Permettere di modificare la soglia in secondi del segnale acustico</a:t>
            </a:r>
            <a:endParaRPr lang="en-GB" dirty="0"/>
          </a:p>
        </p:txBody>
      </p:sp>
    </p:spTree>
    <p:extLst>
      <p:ext uri="{BB962C8B-B14F-4D97-AF65-F5344CB8AC3E}">
        <p14:creationId xmlns:p14="http://schemas.microsoft.com/office/powerpoint/2010/main" val="304898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Arc 8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236E631-0587-7F4D-84F8-0904180A4546}"/>
              </a:ext>
            </a:extLst>
          </p:cNvPr>
          <p:cNvSpPr>
            <a:spLocks noGrp="1"/>
          </p:cNvSpPr>
          <p:nvPr>
            <p:ph type="title"/>
          </p:nvPr>
        </p:nvSpPr>
        <p:spPr>
          <a:xfrm>
            <a:off x="1094679" y="512947"/>
            <a:ext cx="5257800" cy="1325563"/>
          </a:xfrm>
        </p:spPr>
        <p:txBody>
          <a:bodyPr>
            <a:normAutofit/>
          </a:bodyPr>
          <a:lstStyle/>
          <a:p>
            <a:r>
              <a:rPr lang="it-IT" dirty="0"/>
              <a:t>Obiettivi</a:t>
            </a:r>
          </a:p>
        </p:txBody>
      </p:sp>
      <p:sp>
        <p:nvSpPr>
          <p:cNvPr id="4" name="Segnaposto contenuto 2">
            <a:extLst>
              <a:ext uri="{FF2B5EF4-FFF2-40B4-BE49-F238E27FC236}">
                <a16:creationId xmlns:a16="http://schemas.microsoft.com/office/drawing/2014/main" id="{A195D56D-4413-F147-9FF2-6B3DB5DA9AEB}"/>
              </a:ext>
            </a:extLst>
          </p:cNvPr>
          <p:cNvSpPr>
            <a:spLocks noGrp="1"/>
          </p:cNvSpPr>
          <p:nvPr>
            <p:ph idx="1"/>
          </p:nvPr>
        </p:nvSpPr>
        <p:spPr>
          <a:xfrm>
            <a:off x="838201" y="1984443"/>
            <a:ext cx="5257800" cy="4192520"/>
          </a:xfrm>
        </p:spPr>
        <p:txBody>
          <a:bodyPr>
            <a:normAutofit/>
          </a:bodyPr>
          <a:lstStyle/>
          <a:p>
            <a:pPr marL="0" indent="0">
              <a:buNone/>
            </a:pPr>
            <a:r>
              <a:rPr lang="it-IT" sz="2400"/>
              <a:t>Il progetto prevedeva: </a:t>
            </a:r>
          </a:p>
          <a:p>
            <a:pPr lvl="1">
              <a:buFont typeface="Wingdings" pitchFamily="2" charset="2"/>
              <a:buChar char="Ø"/>
            </a:pPr>
            <a:r>
              <a:rPr lang="it-IT"/>
              <a:t>Un </a:t>
            </a:r>
            <a:r>
              <a:rPr lang="it-IT" dirty="0"/>
              <a:t>sistema di visione artificiale in grado di rilevare automaticamente eventuali colpi di sonno di un conducente in un video in tempo reale e riprodurre un allarme.</a:t>
            </a:r>
          </a:p>
          <a:p>
            <a:endParaRPr lang="it-IT" sz="2400"/>
          </a:p>
        </p:txBody>
      </p:sp>
      <p:pic>
        <p:nvPicPr>
          <p:cNvPr id="15" name="Immagine 14" descr="Immagine che contiene monitor, televisione, autobus, facciata&#10;&#10;Descrizione generata automaticamente">
            <a:extLst>
              <a:ext uri="{FF2B5EF4-FFF2-40B4-BE49-F238E27FC236}">
                <a16:creationId xmlns:a16="http://schemas.microsoft.com/office/drawing/2014/main" id="{99E64EE3-98D5-B14C-80FC-7B901778E5B1}"/>
              </a:ext>
            </a:extLst>
          </p:cNvPr>
          <p:cNvPicPr>
            <a:picLocks noChangeAspect="1"/>
          </p:cNvPicPr>
          <p:nvPr/>
        </p:nvPicPr>
        <p:blipFill rotWithShape="1">
          <a:blip r:embed="rId2"/>
          <a:srcRect l="9710" t="4118" r="11813" b="10001"/>
          <a:stretch/>
        </p:blipFill>
        <p:spPr>
          <a:xfrm>
            <a:off x="6598871" y="2277610"/>
            <a:ext cx="5090258" cy="31334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5155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0"/>
            <a:ext cx="12191980" cy="6865434"/>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780752" y="2844225"/>
            <a:ext cx="663049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Grazie per la cortese attenzione</a:t>
            </a:r>
            <a:endParaRPr lang="it-IT" sz="1400" b="1" i="1" dirty="0">
              <a:solidFill>
                <a:schemeClr val="tx1">
                  <a:lumMod val="75000"/>
                  <a:lumOff val="25000"/>
                </a:schemeClr>
              </a:solidFill>
            </a:endParaRPr>
          </a:p>
        </p:txBody>
      </p:sp>
    </p:spTree>
    <p:extLst>
      <p:ext uri="{BB962C8B-B14F-4D97-AF65-F5344CB8AC3E}">
        <p14:creationId xmlns:p14="http://schemas.microsoft.com/office/powerpoint/2010/main" val="38430536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Arc 7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6" name="Rectangle 7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Lavori</a:t>
            </a:r>
            <a:r>
              <a:rPr lang="en-US" sz="6000" kern="1200" dirty="0">
                <a:solidFill>
                  <a:srgbClr val="FFFFFF"/>
                </a:solidFill>
                <a:latin typeface="+mj-lt"/>
                <a:ea typeface="+mj-ea"/>
                <a:cs typeface="+mj-cs"/>
              </a:rPr>
              <a:t> in </a:t>
            </a:r>
            <a:r>
              <a:rPr lang="en-US" sz="6000" kern="1200" dirty="0" err="1">
                <a:solidFill>
                  <a:srgbClr val="FFFFFF"/>
                </a:solidFill>
                <a:latin typeface="+mj-lt"/>
                <a:ea typeface="+mj-ea"/>
                <a:cs typeface="+mj-cs"/>
              </a:rPr>
              <a:t>letteratura</a:t>
            </a:r>
            <a:endParaRPr lang="en-US" sz="6000" kern="1200" dirty="0">
              <a:solidFill>
                <a:srgbClr val="FFFFFF"/>
              </a:solidFill>
              <a:latin typeface="+mj-lt"/>
              <a:ea typeface="+mj-ea"/>
              <a:cs typeface="+mj-cs"/>
            </a:endParaRPr>
          </a:p>
        </p:txBody>
      </p:sp>
      <p:sp>
        <p:nvSpPr>
          <p:cNvPr id="82" name="Arc 81">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9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2009</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290594" y="6432027"/>
            <a:ext cx="3454400" cy="369332"/>
          </a:xfrm>
          <a:prstGeom prst="rect">
            <a:avLst/>
          </a:prstGeom>
          <a:noFill/>
        </p:spPr>
        <p:txBody>
          <a:bodyPr wrap="square" rtlCol="0">
            <a:spAutoFit/>
          </a:bodyPr>
          <a:lstStyle/>
          <a:p>
            <a:r>
              <a:rPr lang="it-IT" dirty="0"/>
              <a:t>Flores, </a:t>
            </a:r>
            <a:r>
              <a:rPr lang="es-ES" dirty="0" err="1">
                <a:effectLst/>
              </a:rPr>
              <a:t>Armingol</a:t>
            </a:r>
            <a:r>
              <a:rPr lang="es-ES" dirty="0"/>
              <a:t>, </a:t>
            </a:r>
            <a:r>
              <a:rPr lang="es-ES" dirty="0">
                <a:effectLst/>
              </a:rPr>
              <a:t>de la Escalera</a:t>
            </a:r>
            <a:endParaRPr lang="en-GB" dirty="0"/>
          </a:p>
        </p:txBody>
      </p:sp>
      <p:sp>
        <p:nvSpPr>
          <p:cNvPr id="9" name="TextBox 8">
            <a:extLst>
              <a:ext uri="{FF2B5EF4-FFF2-40B4-BE49-F238E27FC236}">
                <a16:creationId xmlns:a16="http://schemas.microsoft.com/office/drawing/2014/main" id="{B188EB03-B311-498F-8615-D0FA8F769840}"/>
              </a:ext>
            </a:extLst>
          </p:cNvPr>
          <p:cNvSpPr txBox="1"/>
          <p:nvPr/>
        </p:nvSpPr>
        <p:spPr>
          <a:xfrm>
            <a:off x="8673888" y="1557699"/>
            <a:ext cx="822960" cy="461665"/>
          </a:xfrm>
          <a:prstGeom prst="rect">
            <a:avLst/>
          </a:prstGeom>
          <a:noFill/>
        </p:spPr>
        <p:txBody>
          <a:bodyPr wrap="square" rtlCol="0">
            <a:spAutoFit/>
          </a:bodyPr>
          <a:lstStyle/>
          <a:p>
            <a:r>
              <a:rPr lang="it-IT" sz="2400" dirty="0"/>
              <a:t>SVM</a:t>
            </a:r>
            <a:endParaRPr lang="en-GB" sz="2400" dirty="0"/>
          </a:p>
        </p:txBody>
      </p:sp>
      <p:sp>
        <p:nvSpPr>
          <p:cNvPr id="20" name="TextBox 19">
            <a:extLst>
              <a:ext uri="{FF2B5EF4-FFF2-40B4-BE49-F238E27FC236}">
                <a16:creationId xmlns:a16="http://schemas.microsoft.com/office/drawing/2014/main" id="{93AACF11-2A34-4BBF-9EEF-EE2ACD4581AA}"/>
              </a:ext>
            </a:extLst>
          </p:cNvPr>
          <p:cNvSpPr txBox="1"/>
          <p:nvPr/>
        </p:nvSpPr>
        <p:spPr>
          <a:xfrm>
            <a:off x="2131768" y="1588477"/>
            <a:ext cx="1849120" cy="400110"/>
          </a:xfrm>
          <a:prstGeom prst="rect">
            <a:avLst/>
          </a:prstGeom>
          <a:noFill/>
        </p:spPr>
        <p:txBody>
          <a:bodyPr wrap="square" rtlCol="0">
            <a:spAutoFit/>
          </a:bodyPr>
          <a:lstStyle/>
          <a:p>
            <a:r>
              <a:rPr lang="it-IT" sz="2000" dirty="0"/>
              <a:t>Monitoring di: </a:t>
            </a:r>
            <a:endParaRPr lang="en-GB" sz="2000" dirty="0"/>
          </a:p>
        </p:txBody>
      </p:sp>
      <p:pic>
        <p:nvPicPr>
          <p:cNvPr id="22" name="Picture 21" descr="A picture containing close, brushing, toothbrush, teeth&#10;&#10;Description automatically generated">
            <a:extLst>
              <a:ext uri="{FF2B5EF4-FFF2-40B4-BE49-F238E27FC236}">
                <a16:creationId xmlns:a16="http://schemas.microsoft.com/office/drawing/2014/main" id="{52C63F90-FF9E-436C-902E-FDA0065FA582}"/>
              </a:ext>
            </a:extLst>
          </p:cNvPr>
          <p:cNvPicPr>
            <a:picLocks noChangeAspect="1"/>
          </p:cNvPicPr>
          <p:nvPr/>
        </p:nvPicPr>
        <p:blipFill>
          <a:blip r:embed="rId2"/>
          <a:stretch>
            <a:fillRect/>
          </a:stretch>
        </p:blipFill>
        <p:spPr>
          <a:xfrm>
            <a:off x="3437684" y="2474955"/>
            <a:ext cx="1431651" cy="1017904"/>
          </a:xfrm>
          <a:prstGeom prst="rect">
            <a:avLst/>
          </a:prstGeom>
          <a:ln>
            <a:noFill/>
          </a:ln>
          <a:effectLst>
            <a:outerShdw blurRad="292100" dist="139700" dir="2700000" algn="tl" rotWithShape="0">
              <a:srgbClr val="333333">
                <a:alpha val="65000"/>
              </a:srgbClr>
            </a:outerShdw>
          </a:effectLst>
        </p:spPr>
      </p:pic>
      <p:pic>
        <p:nvPicPr>
          <p:cNvPr id="24" name="Picture 23" descr="A person sitting in a dark room&#10;&#10;Description automatically generated">
            <a:extLst>
              <a:ext uri="{FF2B5EF4-FFF2-40B4-BE49-F238E27FC236}">
                <a16:creationId xmlns:a16="http://schemas.microsoft.com/office/drawing/2014/main" id="{A8884A75-0582-4916-9561-18737132A3B0}"/>
              </a:ext>
            </a:extLst>
          </p:cNvPr>
          <p:cNvPicPr>
            <a:picLocks noChangeAspect="1"/>
          </p:cNvPicPr>
          <p:nvPr/>
        </p:nvPicPr>
        <p:blipFill>
          <a:blip r:embed="rId3"/>
          <a:stretch>
            <a:fillRect/>
          </a:stretch>
        </p:blipFill>
        <p:spPr>
          <a:xfrm>
            <a:off x="1449943" y="2450252"/>
            <a:ext cx="1606385" cy="1067311"/>
          </a:xfrm>
          <a:prstGeom prst="rect">
            <a:avLst/>
          </a:prstGeom>
          <a:ln>
            <a:noFill/>
          </a:ln>
          <a:effectLst>
            <a:outerShdw blurRad="292100" dist="139700" dir="2700000" algn="tl" rotWithShape="0">
              <a:srgbClr val="333333">
                <a:alpha val="65000"/>
              </a:srgbClr>
            </a:outerShdw>
          </a:effectLst>
        </p:spPr>
      </p:pic>
      <p:pic>
        <p:nvPicPr>
          <p:cNvPr id="26" name="Picture 25" descr="A person looking at the camera&#10;&#10;Description automatically generated">
            <a:extLst>
              <a:ext uri="{FF2B5EF4-FFF2-40B4-BE49-F238E27FC236}">
                <a16:creationId xmlns:a16="http://schemas.microsoft.com/office/drawing/2014/main" id="{0D0215CC-76D6-4750-B705-79DEB5B6D109}"/>
              </a:ext>
            </a:extLst>
          </p:cNvPr>
          <p:cNvPicPr>
            <a:picLocks noChangeAspect="1"/>
          </p:cNvPicPr>
          <p:nvPr/>
        </p:nvPicPr>
        <p:blipFill rotWithShape="1">
          <a:blip r:embed="rId4"/>
          <a:srcRect l="6629" r="22016"/>
          <a:stretch/>
        </p:blipFill>
        <p:spPr>
          <a:xfrm>
            <a:off x="2321624" y="3871224"/>
            <a:ext cx="1849120" cy="1067311"/>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B6519EF-685F-4A8B-B5E8-EC44C4DB47C3}"/>
              </a:ext>
            </a:extLst>
          </p:cNvPr>
          <p:cNvPicPr>
            <a:picLocks noChangeAspect="1"/>
          </p:cNvPicPr>
          <p:nvPr/>
        </p:nvPicPr>
        <p:blipFill rotWithShape="1">
          <a:blip r:embed="rId5"/>
          <a:srcRect l="4445" t="5355"/>
          <a:stretch/>
        </p:blipFill>
        <p:spPr>
          <a:xfrm>
            <a:off x="7221008" y="2450252"/>
            <a:ext cx="3728720" cy="2881276"/>
          </a:xfrm>
          <a:prstGeom prst="rect">
            <a:avLst/>
          </a:prstGeom>
        </p:spPr>
      </p:pic>
      <p:sp>
        <p:nvSpPr>
          <p:cNvPr id="33" name="TextBox 32">
            <a:extLst>
              <a:ext uri="{FF2B5EF4-FFF2-40B4-BE49-F238E27FC236}">
                <a16:creationId xmlns:a16="http://schemas.microsoft.com/office/drawing/2014/main" id="{CB858B1E-8EA5-441F-B9AE-9E623DB7A2D9}"/>
              </a:ext>
            </a:extLst>
          </p:cNvPr>
          <p:cNvSpPr txBox="1"/>
          <p:nvPr/>
        </p:nvSpPr>
        <p:spPr>
          <a:xfrm>
            <a:off x="1355146" y="152023"/>
            <a:ext cx="8718128" cy="830997"/>
          </a:xfrm>
          <a:prstGeom prst="rect">
            <a:avLst/>
          </a:prstGeom>
          <a:noFill/>
        </p:spPr>
        <p:txBody>
          <a:bodyPr wrap="square">
            <a:spAutoFit/>
          </a:bodyPr>
          <a:lstStyle/>
          <a:p>
            <a:pPr algn="ctr"/>
            <a:r>
              <a:rPr lang="en-GB" sz="2400" dirty="0">
                <a:effectLst/>
              </a:rPr>
              <a:t>Real-Time Warning System for Driver Drowsiness Detection Using Visual Information</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744994" y="6432027"/>
            <a:ext cx="402012" cy="361811"/>
          </a:xfrm>
          <a:prstGeom prst="rect">
            <a:avLst/>
          </a:prstGeom>
        </p:spPr>
      </p:pic>
      <p:grpSp>
        <p:nvGrpSpPr>
          <p:cNvPr id="6" name="Group 5">
            <a:extLst>
              <a:ext uri="{FF2B5EF4-FFF2-40B4-BE49-F238E27FC236}">
                <a16:creationId xmlns:a16="http://schemas.microsoft.com/office/drawing/2014/main" id="{AFE3DCBE-0312-4B33-A5E3-6D025836AD19}"/>
              </a:ext>
            </a:extLst>
          </p:cNvPr>
          <p:cNvGrpSpPr/>
          <p:nvPr/>
        </p:nvGrpSpPr>
        <p:grpSpPr>
          <a:xfrm>
            <a:off x="1280355" y="6043492"/>
            <a:ext cx="2245164" cy="744505"/>
            <a:chOff x="1355146" y="6049333"/>
            <a:chExt cx="2245164" cy="744505"/>
          </a:xfrm>
        </p:grpSpPr>
        <p:sp>
          <p:nvSpPr>
            <p:cNvPr id="2" name="TextBox 1">
              <a:extLst>
                <a:ext uri="{FF2B5EF4-FFF2-40B4-BE49-F238E27FC236}">
                  <a16:creationId xmlns:a16="http://schemas.microsoft.com/office/drawing/2014/main" id="{A9D7A024-C091-49F7-B853-5B5F5078CD4F}"/>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 name="TextBox 2">
              <a:extLst>
                <a:ext uri="{FF2B5EF4-FFF2-40B4-BE49-F238E27FC236}">
                  <a16:creationId xmlns:a16="http://schemas.microsoft.com/office/drawing/2014/main" id="{95B4D3EB-975F-4EE1-AA0A-B663C842E73D}"/>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4" name="TextBox 3">
              <a:extLst>
                <a:ext uri="{FF2B5EF4-FFF2-40B4-BE49-F238E27FC236}">
                  <a16:creationId xmlns:a16="http://schemas.microsoft.com/office/drawing/2014/main" id="{50A3D82A-D21D-4F69-A08F-7EA38BF4E7FA}"/>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95.6 %</a:t>
              </a:r>
              <a:endParaRPr lang="en-GB" dirty="0">
                <a:solidFill>
                  <a:srgbClr val="14B4A3"/>
                </a:solidFill>
              </a:endParaRPr>
            </a:p>
          </p:txBody>
        </p:sp>
        <p:sp>
          <p:nvSpPr>
            <p:cNvPr id="5" name="TextBox 4">
              <a:extLst>
                <a:ext uri="{FF2B5EF4-FFF2-40B4-BE49-F238E27FC236}">
                  <a16:creationId xmlns:a16="http://schemas.microsoft.com/office/drawing/2014/main" id="{5EA79F4F-19FA-489E-8168-14F71881A50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4.4 %</a:t>
              </a:r>
              <a:endParaRPr lang="en-GB" dirty="0">
                <a:solidFill>
                  <a:srgbClr val="FF0000"/>
                </a:solidFill>
              </a:endParaRPr>
            </a:p>
          </p:txBody>
        </p:sp>
      </p:grpSp>
    </p:spTree>
    <p:extLst>
      <p:ext uri="{BB962C8B-B14F-4D97-AF65-F5344CB8AC3E}">
        <p14:creationId xmlns:p14="http://schemas.microsoft.com/office/powerpoint/2010/main" val="42207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2011</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539047" y="6435262"/>
            <a:ext cx="3038394" cy="369332"/>
          </a:xfrm>
          <a:prstGeom prst="rect">
            <a:avLst/>
          </a:prstGeom>
          <a:noFill/>
        </p:spPr>
        <p:txBody>
          <a:bodyPr wrap="square" rtlCol="0">
            <a:spAutoFit/>
          </a:bodyPr>
          <a:lstStyle/>
          <a:p>
            <a:r>
              <a:rPr lang="it-IT" dirty="0" err="1">
                <a:effectLst/>
              </a:rPr>
              <a:t>Vitabile</a:t>
            </a:r>
            <a:r>
              <a:rPr lang="it-IT" dirty="0"/>
              <a:t>, </a:t>
            </a:r>
            <a:r>
              <a:rPr lang="it-IT" dirty="0">
                <a:effectLst/>
              </a:rPr>
              <a:t>De Paola, Sorbello</a:t>
            </a:r>
            <a:endParaRPr lang="en-GB" dirty="0"/>
          </a:p>
        </p:txBody>
      </p:sp>
      <p:sp>
        <p:nvSpPr>
          <p:cNvPr id="33" name="TextBox 32">
            <a:extLst>
              <a:ext uri="{FF2B5EF4-FFF2-40B4-BE49-F238E27FC236}">
                <a16:creationId xmlns:a16="http://schemas.microsoft.com/office/drawing/2014/main" id="{CB858B1E-8EA5-441F-B9AE-9E623DB7A2D9}"/>
              </a:ext>
            </a:extLst>
          </p:cNvPr>
          <p:cNvSpPr txBox="1"/>
          <p:nvPr/>
        </p:nvSpPr>
        <p:spPr>
          <a:xfrm>
            <a:off x="1736936" y="152023"/>
            <a:ext cx="8718128" cy="830997"/>
          </a:xfrm>
          <a:prstGeom prst="rect">
            <a:avLst/>
          </a:prstGeom>
          <a:noFill/>
        </p:spPr>
        <p:txBody>
          <a:bodyPr wrap="square">
            <a:spAutoFit/>
          </a:bodyPr>
          <a:lstStyle/>
          <a:p>
            <a:pPr algn="ctr"/>
            <a:r>
              <a:rPr lang="en-GB" sz="2400" dirty="0">
                <a:effectLst/>
              </a:rPr>
              <a:t>A real-time non-intrusive FPGA-based drowsiness detection system</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18" name="Group 17">
            <a:extLst>
              <a:ext uri="{FF2B5EF4-FFF2-40B4-BE49-F238E27FC236}">
                <a16:creationId xmlns:a16="http://schemas.microsoft.com/office/drawing/2014/main" id="{94EA02D1-3BF6-4086-A15D-97437D53A760}"/>
              </a:ext>
            </a:extLst>
          </p:cNvPr>
          <p:cNvGrpSpPr/>
          <p:nvPr/>
        </p:nvGrpSpPr>
        <p:grpSpPr>
          <a:xfrm>
            <a:off x="368152" y="1336683"/>
            <a:ext cx="2737567" cy="2521801"/>
            <a:chOff x="1179917" y="1558282"/>
            <a:chExt cx="2737567" cy="2521801"/>
          </a:xfrm>
        </p:grpSpPr>
        <p:sp>
          <p:nvSpPr>
            <p:cNvPr id="20" name="TextBox 19">
              <a:extLst>
                <a:ext uri="{FF2B5EF4-FFF2-40B4-BE49-F238E27FC236}">
                  <a16:creationId xmlns:a16="http://schemas.microsoft.com/office/drawing/2014/main" id="{93AACF11-2A34-4BBF-9EEF-EE2ACD4581AA}"/>
                </a:ext>
              </a:extLst>
            </p:cNvPr>
            <p:cNvSpPr txBox="1"/>
            <p:nvPr/>
          </p:nvSpPr>
          <p:spPr>
            <a:xfrm>
              <a:off x="1179917" y="1558282"/>
              <a:ext cx="2737567" cy="400110"/>
            </a:xfrm>
            <a:prstGeom prst="rect">
              <a:avLst/>
            </a:prstGeom>
            <a:noFill/>
          </p:spPr>
          <p:txBody>
            <a:bodyPr wrap="square" rtlCol="0">
              <a:spAutoFit/>
            </a:bodyPr>
            <a:lstStyle/>
            <a:p>
              <a:r>
                <a:rPr lang="it-IT" sz="2000" dirty="0"/>
                <a:t>850nm </a:t>
              </a:r>
              <a:r>
                <a:rPr lang="it-IT" sz="2000" dirty="0" err="1"/>
                <a:t>Infrared</a:t>
              </a:r>
              <a:r>
                <a:rPr lang="it-IT" sz="2000" dirty="0"/>
                <a:t> Light</a:t>
              </a:r>
              <a:endParaRPr lang="en-GB" sz="2000" dirty="0"/>
            </a:p>
          </p:txBody>
        </p:sp>
        <p:pic>
          <p:nvPicPr>
            <p:cNvPr id="2" name="Picture 1">
              <a:extLst>
                <a:ext uri="{FF2B5EF4-FFF2-40B4-BE49-F238E27FC236}">
                  <a16:creationId xmlns:a16="http://schemas.microsoft.com/office/drawing/2014/main" id="{D6A7427D-01E6-450B-A200-74844EB80241}"/>
                </a:ext>
              </a:extLst>
            </p:cNvPr>
            <p:cNvPicPr>
              <a:picLocks noChangeAspect="1"/>
            </p:cNvPicPr>
            <p:nvPr/>
          </p:nvPicPr>
          <p:blipFill>
            <a:blip r:embed="rId4"/>
            <a:stretch>
              <a:fillRect/>
            </a:stretch>
          </p:blipFill>
          <p:spPr>
            <a:xfrm>
              <a:off x="1228314" y="2095092"/>
              <a:ext cx="2640772" cy="1984991"/>
            </a:xfrm>
            <a:prstGeom prst="rect">
              <a:avLst/>
            </a:prstGeom>
          </p:spPr>
        </p:pic>
      </p:grpSp>
      <p:grpSp>
        <p:nvGrpSpPr>
          <p:cNvPr id="14" name="Group 13">
            <a:extLst>
              <a:ext uri="{FF2B5EF4-FFF2-40B4-BE49-F238E27FC236}">
                <a16:creationId xmlns:a16="http://schemas.microsoft.com/office/drawing/2014/main" id="{CF496120-D177-483F-8218-FF119B99B55B}"/>
              </a:ext>
            </a:extLst>
          </p:cNvPr>
          <p:cNvGrpSpPr/>
          <p:nvPr/>
        </p:nvGrpSpPr>
        <p:grpSpPr>
          <a:xfrm>
            <a:off x="4687465" y="4954211"/>
            <a:ext cx="1408535" cy="1337075"/>
            <a:chOff x="5158123" y="4561448"/>
            <a:chExt cx="1875753" cy="1889444"/>
          </a:xfrm>
        </p:grpSpPr>
        <p:pic>
          <p:nvPicPr>
            <p:cNvPr id="4" name="Picture 3" descr="A person wearing a suit and tie sitting in a car&#10;&#10;Description automatically generated">
              <a:extLst>
                <a:ext uri="{FF2B5EF4-FFF2-40B4-BE49-F238E27FC236}">
                  <a16:creationId xmlns:a16="http://schemas.microsoft.com/office/drawing/2014/main" id="{9486DCAC-B7FC-41AB-B065-82EC611FAB6D}"/>
                </a:ext>
              </a:extLst>
            </p:cNvPr>
            <p:cNvPicPr>
              <a:picLocks noChangeAspect="1"/>
            </p:cNvPicPr>
            <p:nvPr/>
          </p:nvPicPr>
          <p:blipFill rotWithShape="1">
            <a:blip r:embed="rId5"/>
            <a:srcRect l="33744"/>
            <a:stretch/>
          </p:blipFill>
          <p:spPr>
            <a:xfrm>
              <a:off x="5158123" y="4561448"/>
              <a:ext cx="1875753" cy="1889444"/>
            </a:xfrm>
            <a:prstGeom prst="rect">
              <a:avLst/>
            </a:prstGeom>
          </p:spPr>
        </p:pic>
        <p:cxnSp>
          <p:nvCxnSpPr>
            <p:cNvPr id="11" name="Straight Connector 10">
              <a:extLst>
                <a:ext uri="{FF2B5EF4-FFF2-40B4-BE49-F238E27FC236}">
                  <a16:creationId xmlns:a16="http://schemas.microsoft.com/office/drawing/2014/main" id="{4AB83834-643A-43A3-9D6A-3D5826FB649B}"/>
                </a:ext>
              </a:extLst>
            </p:cNvPr>
            <p:cNvCxnSpPr>
              <a:cxnSpLocks/>
            </p:cNvCxnSpPr>
            <p:nvPr/>
          </p:nvCxnSpPr>
          <p:spPr>
            <a:xfrm>
              <a:off x="5184477" y="4589350"/>
              <a:ext cx="181134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496FC-4090-41FE-87B8-859DEAC48407}"/>
                </a:ext>
              </a:extLst>
            </p:cNvPr>
            <p:cNvCxnSpPr>
              <a:cxnSpLocks/>
            </p:cNvCxnSpPr>
            <p:nvPr/>
          </p:nvCxnSpPr>
          <p:spPr>
            <a:xfrm flipH="1">
              <a:off x="5202237" y="4589350"/>
              <a:ext cx="179358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99FD74C2-6AEB-41BD-8C73-F83E769ECD03}"/>
              </a:ext>
            </a:extLst>
          </p:cNvPr>
          <p:cNvPicPr>
            <a:picLocks noChangeAspect="1"/>
          </p:cNvPicPr>
          <p:nvPr/>
        </p:nvPicPr>
        <p:blipFill>
          <a:blip r:embed="rId6"/>
          <a:stretch>
            <a:fillRect/>
          </a:stretch>
        </p:blipFill>
        <p:spPr>
          <a:xfrm>
            <a:off x="9896284" y="3646730"/>
            <a:ext cx="2099432" cy="1140996"/>
          </a:xfrm>
          <a:prstGeom prst="rect">
            <a:avLst/>
          </a:prstGeom>
        </p:spPr>
      </p:pic>
      <p:pic>
        <p:nvPicPr>
          <p:cNvPr id="23" name="Picture 22">
            <a:extLst>
              <a:ext uri="{FF2B5EF4-FFF2-40B4-BE49-F238E27FC236}">
                <a16:creationId xmlns:a16="http://schemas.microsoft.com/office/drawing/2014/main" id="{6BA63583-F6E6-492F-B478-4DFA15A9DB22}"/>
              </a:ext>
            </a:extLst>
          </p:cNvPr>
          <p:cNvPicPr>
            <a:picLocks noChangeAspect="1"/>
          </p:cNvPicPr>
          <p:nvPr/>
        </p:nvPicPr>
        <p:blipFill>
          <a:blip r:embed="rId7"/>
          <a:stretch>
            <a:fillRect/>
          </a:stretch>
        </p:blipFill>
        <p:spPr>
          <a:xfrm>
            <a:off x="4657352" y="1952891"/>
            <a:ext cx="7268340" cy="1693839"/>
          </a:xfrm>
          <a:prstGeom prst="rect">
            <a:avLst/>
          </a:prstGeom>
        </p:spPr>
      </p:pic>
      <p:grpSp>
        <p:nvGrpSpPr>
          <p:cNvPr id="16" name="Group 15">
            <a:extLst>
              <a:ext uri="{FF2B5EF4-FFF2-40B4-BE49-F238E27FC236}">
                <a16:creationId xmlns:a16="http://schemas.microsoft.com/office/drawing/2014/main" id="{F2E6DFD3-09EA-40DC-962B-2D2D764CE8B6}"/>
              </a:ext>
            </a:extLst>
          </p:cNvPr>
          <p:cNvGrpSpPr/>
          <p:nvPr/>
        </p:nvGrpSpPr>
        <p:grpSpPr>
          <a:xfrm>
            <a:off x="1280355" y="6043492"/>
            <a:ext cx="2245164" cy="744505"/>
            <a:chOff x="1355146" y="6049333"/>
            <a:chExt cx="2245164" cy="744505"/>
          </a:xfrm>
        </p:grpSpPr>
        <p:sp>
          <p:nvSpPr>
            <p:cNvPr id="17" name="TextBox 16">
              <a:extLst>
                <a:ext uri="{FF2B5EF4-FFF2-40B4-BE49-F238E27FC236}">
                  <a16:creationId xmlns:a16="http://schemas.microsoft.com/office/drawing/2014/main" id="{8BB3FADF-55A8-425D-81A4-1C5227D571E2}"/>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2" name="TextBox 21">
              <a:extLst>
                <a:ext uri="{FF2B5EF4-FFF2-40B4-BE49-F238E27FC236}">
                  <a16:creationId xmlns:a16="http://schemas.microsoft.com/office/drawing/2014/main" id="{559EB4EB-7729-4EA9-A8DD-8FFDC0C48E0B}"/>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4" name="TextBox 23">
              <a:extLst>
                <a:ext uri="{FF2B5EF4-FFF2-40B4-BE49-F238E27FC236}">
                  <a16:creationId xmlns:a16="http://schemas.microsoft.com/office/drawing/2014/main" id="{822AB8AE-F80C-45F1-9986-50551025985F}"/>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5" name="TextBox 24">
              <a:extLst>
                <a:ext uri="{FF2B5EF4-FFF2-40B4-BE49-F238E27FC236}">
                  <a16:creationId xmlns:a16="http://schemas.microsoft.com/office/drawing/2014/main" id="{B31D20D8-0A07-43F0-BC8B-01E791CB8273}"/>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7391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23C057AA-821C-44D0-A56C-5C89952E644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2012</a:t>
            </a:r>
            <a:endParaRPr lang="en-GB" dirty="0">
              <a:solidFill>
                <a:schemeClr val="bg1"/>
              </a:solidFill>
            </a:endParaRPr>
          </a:p>
        </p:txBody>
      </p:sp>
      <p:sp>
        <p:nvSpPr>
          <p:cNvPr id="5" name="TextBox 4">
            <a:extLst>
              <a:ext uri="{FF2B5EF4-FFF2-40B4-BE49-F238E27FC236}">
                <a16:creationId xmlns:a16="http://schemas.microsoft.com/office/drawing/2014/main" id="{5EF24F89-68F2-4D88-B466-3FD167D4CAC6}"/>
              </a:ext>
            </a:extLst>
          </p:cNvPr>
          <p:cNvSpPr txBox="1"/>
          <p:nvPr/>
        </p:nvSpPr>
        <p:spPr>
          <a:xfrm>
            <a:off x="1736936" y="232688"/>
            <a:ext cx="8718128" cy="461665"/>
          </a:xfrm>
          <a:prstGeom prst="rect">
            <a:avLst/>
          </a:prstGeom>
          <a:noFill/>
        </p:spPr>
        <p:txBody>
          <a:bodyPr wrap="square">
            <a:spAutoFit/>
          </a:bodyPr>
          <a:lstStyle/>
          <a:p>
            <a:r>
              <a:rPr lang="en-GB" sz="2400" dirty="0"/>
              <a:t>Drowsy Detection On Eye Blink Duration Using Algorithm</a:t>
            </a:r>
          </a:p>
        </p:txBody>
      </p:sp>
      <p:sp>
        <p:nvSpPr>
          <p:cNvPr id="7" name="TextBox 6">
            <a:extLst>
              <a:ext uri="{FF2B5EF4-FFF2-40B4-BE49-F238E27FC236}">
                <a16:creationId xmlns:a16="http://schemas.microsoft.com/office/drawing/2014/main" id="{EA9CD3AA-7A2E-4732-8759-ECAC77C53328}"/>
              </a:ext>
            </a:extLst>
          </p:cNvPr>
          <p:cNvSpPr txBox="1"/>
          <p:nvPr/>
        </p:nvSpPr>
        <p:spPr>
          <a:xfrm>
            <a:off x="9155368" y="6422234"/>
            <a:ext cx="1422073" cy="369332"/>
          </a:xfrm>
          <a:prstGeom prst="rect">
            <a:avLst/>
          </a:prstGeom>
          <a:noFill/>
        </p:spPr>
        <p:txBody>
          <a:bodyPr wrap="square" rtlCol="0">
            <a:spAutoFit/>
          </a:bodyPr>
          <a:lstStyle/>
          <a:p>
            <a:r>
              <a:rPr lang="it-IT" dirty="0">
                <a:effectLst/>
              </a:rPr>
              <a:t>Singh, </a:t>
            </a:r>
            <a:r>
              <a:rPr lang="it-IT" dirty="0" err="1">
                <a:effectLst/>
              </a:rPr>
              <a:t>Kaur</a:t>
            </a:r>
            <a:endParaRPr lang="en-GB" dirty="0"/>
          </a:p>
        </p:txBody>
      </p:sp>
      <p:pic>
        <p:nvPicPr>
          <p:cNvPr id="9" name="Picture 8" descr="A picture containing clock&#10;&#10;Description automatically generated">
            <a:extLst>
              <a:ext uri="{FF2B5EF4-FFF2-40B4-BE49-F238E27FC236}">
                <a16:creationId xmlns:a16="http://schemas.microsoft.com/office/drawing/2014/main" id="{48D043DE-8C08-4DB2-8824-6096C6424B9B}"/>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5" name="AutoShape 4" descr="blob:null/b8d34f1d-6e11-439a-8e00-f3b30ee4ac4c">
            <a:extLst>
              <a:ext uri="{FF2B5EF4-FFF2-40B4-BE49-F238E27FC236}">
                <a16:creationId xmlns:a16="http://schemas.microsoft.com/office/drawing/2014/main" id="{89E281C9-1824-4223-A5D5-E17A51C4A83D}"/>
              </a:ext>
            </a:extLst>
          </p:cNvPr>
          <p:cNvSpPr>
            <a:spLocks noChangeAspect="1" noChangeArrowheads="1"/>
          </p:cNvSpPr>
          <p:nvPr/>
        </p:nvSpPr>
        <p:spPr bwMode="auto">
          <a:xfrm>
            <a:off x="2447925" y="1390650"/>
            <a:ext cx="7296150" cy="407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a:extLst>
              <a:ext uri="{FF2B5EF4-FFF2-40B4-BE49-F238E27FC236}">
                <a16:creationId xmlns:a16="http://schemas.microsoft.com/office/drawing/2014/main" id="{92AF7954-15EA-4D0F-A010-4091C0D52234}"/>
              </a:ext>
            </a:extLst>
          </p:cNvPr>
          <p:cNvPicPr>
            <a:picLocks noChangeAspect="1"/>
          </p:cNvPicPr>
          <p:nvPr/>
        </p:nvPicPr>
        <p:blipFill>
          <a:blip r:embed="rId4"/>
          <a:stretch>
            <a:fillRect/>
          </a:stretch>
        </p:blipFill>
        <p:spPr>
          <a:xfrm>
            <a:off x="6595048" y="3256097"/>
            <a:ext cx="5120640" cy="188318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B2859DE-0649-491A-A00D-0C22CA283DA9}"/>
              </a:ext>
            </a:extLst>
          </p:cNvPr>
          <p:cNvSpPr txBox="1"/>
          <p:nvPr/>
        </p:nvSpPr>
        <p:spPr>
          <a:xfrm>
            <a:off x="2131768" y="1946403"/>
            <a:ext cx="1849120" cy="400110"/>
          </a:xfrm>
          <a:prstGeom prst="rect">
            <a:avLst/>
          </a:prstGeom>
          <a:noFill/>
        </p:spPr>
        <p:txBody>
          <a:bodyPr wrap="square" rtlCol="0">
            <a:spAutoFit/>
          </a:bodyPr>
          <a:lstStyle/>
          <a:p>
            <a:r>
              <a:rPr lang="it-IT" sz="2000" dirty="0"/>
              <a:t>Monitoring di: </a:t>
            </a:r>
            <a:endParaRPr lang="en-GB" sz="2000" dirty="0"/>
          </a:p>
        </p:txBody>
      </p:sp>
      <p:pic>
        <p:nvPicPr>
          <p:cNvPr id="20" name="Picture 19" descr="A picture containing close, brushing, toothbrush, teeth&#10;&#10;Description automatically generated">
            <a:extLst>
              <a:ext uri="{FF2B5EF4-FFF2-40B4-BE49-F238E27FC236}">
                <a16:creationId xmlns:a16="http://schemas.microsoft.com/office/drawing/2014/main" id="{EF5FC34A-A0A8-4BBB-AD30-DB3D0A94E399}"/>
              </a:ext>
            </a:extLst>
          </p:cNvPr>
          <p:cNvPicPr>
            <a:picLocks noChangeAspect="1"/>
          </p:cNvPicPr>
          <p:nvPr/>
        </p:nvPicPr>
        <p:blipFill>
          <a:blip r:embed="rId5"/>
          <a:stretch>
            <a:fillRect/>
          </a:stretch>
        </p:blipFill>
        <p:spPr>
          <a:xfrm>
            <a:off x="1936068" y="3368438"/>
            <a:ext cx="2240520" cy="1593010"/>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ABA83D59-818E-457D-B6FC-7D2BD8842963}"/>
              </a:ext>
            </a:extLst>
          </p:cNvPr>
          <p:cNvGrpSpPr/>
          <p:nvPr/>
        </p:nvGrpSpPr>
        <p:grpSpPr>
          <a:xfrm>
            <a:off x="7348127" y="1729313"/>
            <a:ext cx="3615752" cy="830487"/>
            <a:chOff x="7347492" y="1470726"/>
            <a:chExt cx="3615752" cy="830487"/>
          </a:xfrm>
        </p:grpSpPr>
        <p:sp>
          <p:nvSpPr>
            <p:cNvPr id="13" name="TextBox 12">
              <a:extLst>
                <a:ext uri="{FF2B5EF4-FFF2-40B4-BE49-F238E27FC236}">
                  <a16:creationId xmlns:a16="http://schemas.microsoft.com/office/drawing/2014/main" id="{89D34A98-16A5-4561-AF02-BC03D2D34E9B}"/>
                </a:ext>
              </a:extLst>
            </p:cNvPr>
            <p:cNvSpPr txBox="1"/>
            <p:nvPr/>
          </p:nvSpPr>
          <p:spPr>
            <a:xfrm>
              <a:off x="8743888" y="1470726"/>
              <a:ext cx="822960" cy="461665"/>
            </a:xfrm>
            <a:prstGeom prst="rect">
              <a:avLst/>
            </a:prstGeom>
            <a:noFill/>
          </p:spPr>
          <p:txBody>
            <a:bodyPr wrap="square" rtlCol="0">
              <a:spAutoFit/>
            </a:bodyPr>
            <a:lstStyle/>
            <a:p>
              <a:r>
                <a:rPr lang="it-IT" sz="2400" dirty="0"/>
                <a:t>SIFT</a:t>
              </a:r>
              <a:endParaRPr lang="en-GB" sz="2400" dirty="0"/>
            </a:p>
          </p:txBody>
        </p:sp>
        <p:sp>
          <p:nvSpPr>
            <p:cNvPr id="26" name="TextBox 25">
              <a:extLst>
                <a:ext uri="{FF2B5EF4-FFF2-40B4-BE49-F238E27FC236}">
                  <a16:creationId xmlns:a16="http://schemas.microsoft.com/office/drawing/2014/main" id="{E5E52D27-9F20-4563-8DA0-E9EA1C222B20}"/>
                </a:ext>
              </a:extLst>
            </p:cNvPr>
            <p:cNvSpPr txBox="1"/>
            <p:nvPr/>
          </p:nvSpPr>
          <p:spPr>
            <a:xfrm>
              <a:off x="7347492" y="1931881"/>
              <a:ext cx="3615752" cy="369332"/>
            </a:xfrm>
            <a:prstGeom prst="rect">
              <a:avLst/>
            </a:prstGeom>
            <a:noFill/>
          </p:spPr>
          <p:txBody>
            <a:bodyPr wrap="square">
              <a:spAutoFit/>
            </a:bodyPr>
            <a:lstStyle/>
            <a:p>
              <a:r>
                <a:rPr lang="en-GB" dirty="0"/>
                <a:t>Scale Invariant Feature Transform</a:t>
              </a:r>
            </a:p>
          </p:txBody>
        </p:sp>
      </p:grpSp>
      <p:grpSp>
        <p:nvGrpSpPr>
          <p:cNvPr id="28" name="Group 27">
            <a:extLst>
              <a:ext uri="{FF2B5EF4-FFF2-40B4-BE49-F238E27FC236}">
                <a16:creationId xmlns:a16="http://schemas.microsoft.com/office/drawing/2014/main" id="{F6F37C10-1C90-4416-99F0-976E070DDA6E}"/>
              </a:ext>
            </a:extLst>
          </p:cNvPr>
          <p:cNvGrpSpPr/>
          <p:nvPr/>
        </p:nvGrpSpPr>
        <p:grpSpPr>
          <a:xfrm>
            <a:off x="1280355" y="6043492"/>
            <a:ext cx="2245164" cy="744505"/>
            <a:chOff x="1355146" y="6049333"/>
            <a:chExt cx="2245164" cy="744505"/>
          </a:xfrm>
        </p:grpSpPr>
        <p:sp>
          <p:nvSpPr>
            <p:cNvPr id="29" name="TextBox 28">
              <a:extLst>
                <a:ext uri="{FF2B5EF4-FFF2-40B4-BE49-F238E27FC236}">
                  <a16:creationId xmlns:a16="http://schemas.microsoft.com/office/drawing/2014/main" id="{5688C2A7-14BD-440A-A83B-B3F37766E71E}"/>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0" name="TextBox 29">
              <a:extLst>
                <a:ext uri="{FF2B5EF4-FFF2-40B4-BE49-F238E27FC236}">
                  <a16:creationId xmlns:a16="http://schemas.microsoft.com/office/drawing/2014/main" id="{F09ECC34-1C98-4D1A-A655-97972A484EC2}"/>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31" name="TextBox 30">
              <a:extLst>
                <a:ext uri="{FF2B5EF4-FFF2-40B4-BE49-F238E27FC236}">
                  <a16:creationId xmlns:a16="http://schemas.microsoft.com/office/drawing/2014/main" id="{087637C8-BB20-46C4-BC24-4239782F4479}"/>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99.4 %</a:t>
              </a:r>
              <a:endParaRPr lang="en-GB" dirty="0">
                <a:solidFill>
                  <a:srgbClr val="14B4A3"/>
                </a:solidFill>
              </a:endParaRPr>
            </a:p>
          </p:txBody>
        </p:sp>
        <p:sp>
          <p:nvSpPr>
            <p:cNvPr id="32" name="TextBox 31">
              <a:extLst>
                <a:ext uri="{FF2B5EF4-FFF2-40B4-BE49-F238E27FC236}">
                  <a16:creationId xmlns:a16="http://schemas.microsoft.com/office/drawing/2014/main" id="{4A6177E1-A127-436E-A96B-38639835111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1 %</a:t>
              </a:r>
              <a:endParaRPr lang="en-GB" dirty="0">
                <a:solidFill>
                  <a:srgbClr val="FF0000"/>
                </a:solidFill>
              </a:endParaRPr>
            </a:p>
          </p:txBody>
        </p:sp>
      </p:grpSp>
    </p:spTree>
    <p:extLst>
      <p:ext uri="{BB962C8B-B14F-4D97-AF65-F5344CB8AC3E}">
        <p14:creationId xmlns:p14="http://schemas.microsoft.com/office/powerpoint/2010/main" val="1765719881"/>
      </p:ext>
    </p:extLst>
  </p:cSld>
  <p:clrMapOvr>
    <a:masterClrMapping/>
  </p:clrMapOvr>
</p:sld>
</file>

<file path=ppt/theme/theme1.xml><?xml version="1.0" encoding="utf-8"?>
<a:theme xmlns:a="http://schemas.openxmlformats.org/drawingml/2006/main" name="ShapesVTI">
  <a:themeElements>
    <a:clrScheme name="AnalogousFromRegularSeed_2SEEDS">
      <a:dk1>
        <a:srgbClr val="000000"/>
      </a:dk1>
      <a:lt1>
        <a:srgbClr val="FFFFFF"/>
      </a:lt1>
      <a:dk2>
        <a:srgbClr val="41242B"/>
      </a:dk2>
      <a:lt2>
        <a:srgbClr val="E2E5E8"/>
      </a:lt2>
      <a:accent1>
        <a:srgbClr val="D56A17"/>
      </a:accent1>
      <a:accent2>
        <a:srgbClr val="E72D29"/>
      </a:accent2>
      <a:accent3>
        <a:srgbClr val="B8A221"/>
      </a:accent3>
      <a:accent4>
        <a:srgbClr val="14B4A3"/>
      </a:accent4>
      <a:accent5>
        <a:srgbClr val="29ADE7"/>
      </a:accent5>
      <a:accent6>
        <a:srgbClr val="194DD5"/>
      </a:accent6>
      <a:hlink>
        <a:srgbClr val="3F87B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1978</Words>
  <Application>Microsoft Macintosh PowerPoint</Application>
  <PresentationFormat>Widescreen</PresentationFormat>
  <Paragraphs>687</Paragraphs>
  <Slides>50</Slides>
  <Notes>2</Notes>
  <HiddenSlides>0</HiddenSlides>
  <MMClips>1</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50</vt:i4>
      </vt:variant>
    </vt:vector>
  </HeadingPairs>
  <TitlesOfParts>
    <vt:vector size="59" baseType="lpstr">
      <vt:lpstr>Arial</vt:lpstr>
      <vt:lpstr>Avenir Next LT Pro</vt:lpstr>
      <vt:lpstr>Calibri</vt:lpstr>
      <vt:lpstr>Cambria Math</vt:lpstr>
      <vt:lpstr>Latin Modern Roman 12</vt:lpstr>
      <vt:lpstr>Times New Roman</vt:lpstr>
      <vt:lpstr>Tw Cen MT</vt:lpstr>
      <vt:lpstr>Wingdings</vt:lpstr>
      <vt:lpstr>ShapesVTI</vt:lpstr>
      <vt:lpstr>Presentazione standard di PowerPoint</vt:lpstr>
      <vt:lpstr>Sommario</vt:lpstr>
      <vt:lpstr>Introduzione</vt:lpstr>
      <vt:lpstr>Introduzione</vt:lpstr>
      <vt:lpstr>Obiettivi</vt:lpstr>
      <vt:lpstr>Lavori in letteratura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del dataset</vt:lpstr>
      <vt:lpstr>Analisi del dataset</vt:lpstr>
      <vt:lpstr>Analisi del dataset</vt:lpstr>
      <vt:lpstr>Altre feature</vt:lpstr>
      <vt:lpstr>Lavoro svolto</vt:lpstr>
      <vt:lpstr>Modello preliminare</vt:lpstr>
      <vt:lpstr>Creazione modello</vt:lpstr>
      <vt:lpstr>Training</vt:lpstr>
      <vt:lpstr>Risultati</vt:lpstr>
      <vt:lpstr>Testing</vt:lpstr>
      <vt:lpstr>Ulteriori analisi</vt:lpstr>
      <vt:lpstr>Modifiche proposte</vt:lpstr>
      <vt:lpstr>1. Aumento dimensione immagini</vt:lpstr>
      <vt:lpstr>2. Nuovo modello</vt:lpstr>
      <vt:lpstr>2. Nuovo modello - risultati</vt:lpstr>
      <vt:lpstr>Data profiling</vt:lpstr>
      <vt:lpstr>Dipendenze funzionali</vt:lpstr>
      <vt:lpstr>Dipendenze funzionali rilassate</vt:lpstr>
      <vt:lpstr>Feature selection</vt:lpstr>
      <vt:lpstr>Selezione univariata</vt:lpstr>
      <vt:lpstr>Feature importance</vt:lpstr>
      <vt:lpstr>Matrice di Correlazione con Heatmap</vt:lpstr>
      <vt:lpstr>Modelli addestrati</vt:lpstr>
      <vt:lpstr>Valutazioni</vt:lpstr>
      <vt:lpstr>Sommario valutazioni</vt:lpstr>
      <vt:lpstr>Modello allenato su dataset prodotto</vt:lpstr>
      <vt:lpstr>Modello allenato su dataset prodotto</vt:lpstr>
      <vt:lpstr>Confronto tra modelli sperimentali creati</vt:lpstr>
      <vt:lpstr>Confronto con modelli in letteratura</vt:lpstr>
      <vt:lpstr>Demo</vt:lpstr>
      <vt:lpstr>Video dimostrativo</vt:lpstr>
      <vt:lpstr>Rilevamento con buone condizioni di luce</vt:lpstr>
      <vt:lpstr>Acquisizione con camera IR </vt:lpstr>
      <vt:lpstr>Impostazioni</vt:lpstr>
      <vt:lpstr>Conclusioni</vt:lpstr>
      <vt:lpstr>Conclusioni</vt:lpstr>
      <vt:lpstr>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DOMENICO TROTTA</dc:creator>
  <cp:lastModifiedBy>DOMENICO TROTTA</cp:lastModifiedBy>
  <cp:revision>73</cp:revision>
  <dcterms:created xsi:type="dcterms:W3CDTF">2020-08-18T13:22:24Z</dcterms:created>
  <dcterms:modified xsi:type="dcterms:W3CDTF">2020-08-30T18:07:58Z</dcterms:modified>
</cp:coreProperties>
</file>